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6"/>
  </p:notesMasterIdLst>
  <p:sldIdLst>
    <p:sldId id="298" r:id="rId5"/>
    <p:sldId id="300" r:id="rId6"/>
    <p:sldId id="327" r:id="rId7"/>
    <p:sldId id="335" r:id="rId8"/>
    <p:sldId id="336" r:id="rId9"/>
    <p:sldId id="334" r:id="rId10"/>
    <p:sldId id="348" r:id="rId11"/>
    <p:sldId id="347" r:id="rId12"/>
    <p:sldId id="358" r:id="rId13"/>
    <p:sldId id="370" r:id="rId14"/>
    <p:sldId id="366" r:id="rId15"/>
    <p:sldId id="368" r:id="rId16"/>
    <p:sldId id="369" r:id="rId17"/>
    <p:sldId id="365" r:id="rId18"/>
    <p:sldId id="359" r:id="rId19"/>
    <p:sldId id="303" r:id="rId20"/>
    <p:sldId id="301" r:id="rId21"/>
    <p:sldId id="378" r:id="rId22"/>
    <p:sldId id="345" r:id="rId23"/>
    <p:sldId id="360" r:id="rId24"/>
    <p:sldId id="329" r:id="rId25"/>
    <p:sldId id="363" r:id="rId26"/>
    <p:sldId id="371" r:id="rId27"/>
    <p:sldId id="364" r:id="rId28"/>
    <p:sldId id="325" r:id="rId29"/>
    <p:sldId id="349" r:id="rId30"/>
    <p:sldId id="324" r:id="rId31"/>
    <p:sldId id="351" r:id="rId32"/>
    <p:sldId id="372" r:id="rId33"/>
    <p:sldId id="352" r:id="rId34"/>
    <p:sldId id="373" r:id="rId35"/>
    <p:sldId id="353" r:id="rId36"/>
    <p:sldId id="357" r:id="rId37"/>
    <p:sldId id="379" r:id="rId38"/>
    <p:sldId id="354" r:id="rId39"/>
    <p:sldId id="356" r:id="rId40"/>
    <p:sldId id="331" r:id="rId41"/>
    <p:sldId id="307" r:id="rId42"/>
    <p:sldId id="374" r:id="rId43"/>
    <p:sldId id="343" r:id="rId44"/>
    <p:sldId id="375" r:id="rId45"/>
    <p:sldId id="376" r:id="rId46"/>
    <p:sldId id="361" r:id="rId47"/>
    <p:sldId id="312" r:id="rId48"/>
    <p:sldId id="377" r:id="rId49"/>
    <p:sldId id="313" r:id="rId50"/>
    <p:sldId id="350" r:id="rId51"/>
    <p:sldId id="306" r:id="rId52"/>
    <p:sldId id="380" r:id="rId53"/>
    <p:sldId id="315" r:id="rId54"/>
    <p:sldId id="314" r:id="rId55"/>
    <p:sldId id="316" r:id="rId56"/>
    <p:sldId id="326" r:id="rId57"/>
    <p:sldId id="338" r:id="rId58"/>
    <p:sldId id="339" r:id="rId59"/>
    <p:sldId id="341" r:id="rId60"/>
    <p:sldId id="342" r:id="rId61"/>
    <p:sldId id="319" r:id="rId62"/>
    <p:sldId id="318" r:id="rId63"/>
    <p:sldId id="362" r:id="rId64"/>
    <p:sldId id="332"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5" d="100"/>
          <a:sy n="65" d="100"/>
        </p:scale>
        <p:origin x="14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In-Room Audits for Skin Breakdown Prevention Measures</a:t>
            </a:r>
          </a:p>
        </c:rich>
      </c:tx>
      <c:layout>
        <c:manualLayout>
          <c:xMode val="edge"/>
          <c:yMode val="edge"/>
          <c:x val="0.24848146423772899"/>
          <c:y val="3.240735066844380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March</c:v>
                </c:pt>
              </c:strCache>
            </c:strRef>
          </c:tx>
          <c:spPr>
            <a:solidFill>
              <a:schemeClr val="accent1"/>
            </a:solidFill>
            <a:ln>
              <a:noFill/>
            </a:ln>
            <a:effectLst/>
          </c:spPr>
          <c:invertIfNegative val="0"/>
          <c:cat>
            <c:strRef>
              <c:f>Sheet1!$A$2:$A$6</c:f>
              <c:strCache>
                <c:ptCount val="5"/>
                <c:pt idx="0">
                  <c:v>Braden &lt; 18</c:v>
                </c:pt>
                <c:pt idx="1">
                  <c:v>Turning wedge?</c:v>
                </c:pt>
                <c:pt idx="2">
                  <c:v>Incontinence</c:v>
                </c:pt>
                <c:pt idx="3">
                  <c:v>Nutrition</c:v>
                </c:pt>
                <c:pt idx="4">
                  <c:v>Support Surface</c:v>
                </c:pt>
              </c:strCache>
            </c:strRef>
          </c:cat>
          <c:val>
            <c:numRef>
              <c:f>Sheet1!$B$2:$B$6</c:f>
              <c:numCache>
                <c:formatCode>General</c:formatCode>
                <c:ptCount val="5"/>
                <c:pt idx="0">
                  <c:v>12</c:v>
                </c:pt>
                <c:pt idx="1">
                  <c:v>5</c:v>
                </c:pt>
                <c:pt idx="2">
                  <c:v>4</c:v>
                </c:pt>
                <c:pt idx="3">
                  <c:v>6</c:v>
                </c:pt>
                <c:pt idx="4">
                  <c:v>3</c:v>
                </c:pt>
              </c:numCache>
            </c:numRef>
          </c:val>
          <c:extLst>
            <c:ext xmlns:c16="http://schemas.microsoft.com/office/drawing/2014/chart" uri="{C3380CC4-5D6E-409C-BE32-E72D297353CC}">
              <c16:uniqueId val="{00000000-6A0A-407F-9B88-4195C074302B}"/>
            </c:ext>
          </c:extLst>
        </c:ser>
        <c:ser>
          <c:idx val="1"/>
          <c:order val="1"/>
          <c:tx>
            <c:strRef>
              <c:f>Sheet1!$C$1</c:f>
              <c:strCache>
                <c:ptCount val="1"/>
                <c:pt idx="0">
                  <c:v>Apr</c:v>
                </c:pt>
              </c:strCache>
            </c:strRef>
          </c:tx>
          <c:spPr>
            <a:solidFill>
              <a:schemeClr val="accent2"/>
            </a:solidFill>
            <a:ln>
              <a:noFill/>
            </a:ln>
            <a:effectLst/>
          </c:spPr>
          <c:invertIfNegative val="0"/>
          <c:cat>
            <c:strRef>
              <c:f>Sheet1!$A$2:$A$6</c:f>
              <c:strCache>
                <c:ptCount val="5"/>
                <c:pt idx="0">
                  <c:v>Braden &lt; 18</c:v>
                </c:pt>
                <c:pt idx="1">
                  <c:v>Turning wedge?</c:v>
                </c:pt>
                <c:pt idx="2">
                  <c:v>Incontinence</c:v>
                </c:pt>
                <c:pt idx="3">
                  <c:v>Nutrition</c:v>
                </c:pt>
                <c:pt idx="4">
                  <c:v>Support Surface</c:v>
                </c:pt>
              </c:strCache>
            </c:strRef>
          </c:cat>
          <c:val>
            <c:numRef>
              <c:f>Sheet1!$C$2:$C$6</c:f>
              <c:numCache>
                <c:formatCode>General</c:formatCode>
                <c:ptCount val="5"/>
                <c:pt idx="0">
                  <c:v>15</c:v>
                </c:pt>
                <c:pt idx="1">
                  <c:v>6</c:v>
                </c:pt>
                <c:pt idx="2">
                  <c:v>6</c:v>
                </c:pt>
                <c:pt idx="3">
                  <c:v>8</c:v>
                </c:pt>
                <c:pt idx="4">
                  <c:v>13</c:v>
                </c:pt>
              </c:numCache>
            </c:numRef>
          </c:val>
          <c:extLst>
            <c:ext xmlns:c16="http://schemas.microsoft.com/office/drawing/2014/chart" uri="{C3380CC4-5D6E-409C-BE32-E72D297353CC}">
              <c16:uniqueId val="{00000001-6A0A-407F-9B88-4195C074302B}"/>
            </c:ext>
          </c:extLst>
        </c:ser>
        <c:ser>
          <c:idx val="2"/>
          <c:order val="2"/>
          <c:tx>
            <c:strRef>
              <c:f>Sheet1!$D$1</c:f>
              <c:strCache>
                <c:ptCount val="1"/>
                <c:pt idx="0">
                  <c:v>May</c:v>
                </c:pt>
              </c:strCache>
            </c:strRef>
          </c:tx>
          <c:spPr>
            <a:solidFill>
              <a:schemeClr val="accent3"/>
            </a:solidFill>
            <a:ln>
              <a:noFill/>
            </a:ln>
            <a:effectLst/>
          </c:spPr>
          <c:invertIfNegative val="0"/>
          <c:cat>
            <c:strRef>
              <c:f>Sheet1!$A$2:$A$6</c:f>
              <c:strCache>
                <c:ptCount val="5"/>
                <c:pt idx="0">
                  <c:v>Braden &lt; 18</c:v>
                </c:pt>
                <c:pt idx="1">
                  <c:v>Turning wedge?</c:v>
                </c:pt>
                <c:pt idx="2">
                  <c:v>Incontinence</c:v>
                </c:pt>
                <c:pt idx="3">
                  <c:v>Nutrition</c:v>
                </c:pt>
                <c:pt idx="4">
                  <c:v>Support Surface</c:v>
                </c:pt>
              </c:strCache>
            </c:strRef>
          </c:cat>
          <c:val>
            <c:numRef>
              <c:f>Sheet1!$D$2:$D$6</c:f>
              <c:numCache>
                <c:formatCode>General</c:formatCode>
                <c:ptCount val="5"/>
                <c:pt idx="0">
                  <c:v>14</c:v>
                </c:pt>
                <c:pt idx="1">
                  <c:v>7</c:v>
                </c:pt>
                <c:pt idx="2">
                  <c:v>8</c:v>
                </c:pt>
                <c:pt idx="3">
                  <c:v>9</c:v>
                </c:pt>
                <c:pt idx="4">
                  <c:v>10</c:v>
                </c:pt>
              </c:numCache>
            </c:numRef>
          </c:val>
          <c:extLst>
            <c:ext xmlns:c16="http://schemas.microsoft.com/office/drawing/2014/chart" uri="{C3380CC4-5D6E-409C-BE32-E72D297353CC}">
              <c16:uniqueId val="{00000002-6A0A-407F-9B88-4195C074302B}"/>
            </c:ext>
          </c:extLst>
        </c:ser>
        <c:ser>
          <c:idx val="3"/>
          <c:order val="3"/>
          <c:tx>
            <c:strRef>
              <c:f>Sheet1!$E$1</c:f>
              <c:strCache>
                <c:ptCount val="1"/>
                <c:pt idx="0">
                  <c:v>June</c:v>
                </c:pt>
              </c:strCache>
            </c:strRef>
          </c:tx>
          <c:spPr>
            <a:solidFill>
              <a:schemeClr val="accent4"/>
            </a:solidFill>
            <a:ln>
              <a:noFill/>
            </a:ln>
            <a:effectLst/>
          </c:spPr>
          <c:invertIfNegative val="0"/>
          <c:cat>
            <c:strRef>
              <c:f>Sheet1!$A$2:$A$6</c:f>
              <c:strCache>
                <c:ptCount val="5"/>
                <c:pt idx="0">
                  <c:v>Braden &lt; 18</c:v>
                </c:pt>
                <c:pt idx="1">
                  <c:v>Turning wedge?</c:v>
                </c:pt>
                <c:pt idx="2">
                  <c:v>Incontinence</c:v>
                </c:pt>
                <c:pt idx="3">
                  <c:v>Nutrition</c:v>
                </c:pt>
                <c:pt idx="4">
                  <c:v>Support Surface</c:v>
                </c:pt>
              </c:strCache>
            </c:strRef>
          </c:cat>
          <c:val>
            <c:numRef>
              <c:f>Sheet1!$E$2:$E$6</c:f>
              <c:numCache>
                <c:formatCode>General</c:formatCode>
                <c:ptCount val="5"/>
                <c:pt idx="0">
                  <c:v>18</c:v>
                </c:pt>
                <c:pt idx="1">
                  <c:v>8</c:v>
                </c:pt>
                <c:pt idx="2">
                  <c:v>12</c:v>
                </c:pt>
                <c:pt idx="3">
                  <c:v>13</c:v>
                </c:pt>
                <c:pt idx="4">
                  <c:v>17</c:v>
                </c:pt>
              </c:numCache>
            </c:numRef>
          </c:val>
          <c:extLst>
            <c:ext xmlns:c16="http://schemas.microsoft.com/office/drawing/2014/chart" uri="{C3380CC4-5D6E-409C-BE32-E72D297353CC}">
              <c16:uniqueId val="{00000003-6A0A-407F-9B88-4195C074302B}"/>
            </c:ext>
          </c:extLst>
        </c:ser>
        <c:dLbls>
          <c:showLegendKey val="0"/>
          <c:showVal val="0"/>
          <c:showCatName val="0"/>
          <c:showSerName val="0"/>
          <c:showPercent val="0"/>
          <c:showBubbleSize val="0"/>
        </c:dLbls>
        <c:gapWidth val="219"/>
        <c:overlap val="-27"/>
        <c:axId val="797642528"/>
        <c:axId val="797643360"/>
      </c:barChart>
      <c:catAx>
        <c:axId val="79764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7643360"/>
        <c:crosses val="autoZero"/>
        <c:auto val="1"/>
        <c:lblAlgn val="ctr"/>
        <c:lblOffset val="100"/>
        <c:noMultiLvlLbl val="0"/>
      </c:catAx>
      <c:valAx>
        <c:axId val="797643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7642528"/>
        <c:crosses val="autoZero"/>
        <c:crossBetween val="between"/>
      </c:valAx>
      <c:spPr>
        <a:noFill/>
        <a:ln>
          <a:solidFill>
            <a:srgbClr val="EC7016"/>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Facility Acquired Pressure Injuries by Stage and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Sheet1!$B$17</c:f>
              <c:strCache>
                <c:ptCount val="1"/>
                <c:pt idx="0">
                  <c:v>March</c:v>
                </c:pt>
              </c:strCache>
            </c:strRef>
          </c:tx>
          <c:spPr>
            <a:solidFill>
              <a:schemeClr val="accent1"/>
            </a:solidFill>
            <a:ln>
              <a:noFill/>
            </a:ln>
            <a:effectLst/>
          </c:spPr>
          <c:invertIfNegative val="0"/>
          <c:cat>
            <c:strRef>
              <c:f>Sheet1!$A$18:$A$23</c:f>
              <c:strCache>
                <c:ptCount val="6"/>
                <c:pt idx="0">
                  <c:v>Stage 1</c:v>
                </c:pt>
                <c:pt idx="1">
                  <c:v>Stage 2</c:v>
                </c:pt>
                <c:pt idx="2">
                  <c:v>Stage 3</c:v>
                </c:pt>
                <c:pt idx="3">
                  <c:v>Stage 4</c:v>
                </c:pt>
                <c:pt idx="4">
                  <c:v>Unstageable</c:v>
                </c:pt>
                <c:pt idx="5">
                  <c:v>Deep Tissue Injury</c:v>
                </c:pt>
              </c:strCache>
            </c:strRef>
          </c:cat>
          <c:val>
            <c:numRef>
              <c:f>Sheet1!$B$18:$B$23</c:f>
              <c:numCache>
                <c:formatCode>General</c:formatCode>
                <c:ptCount val="6"/>
                <c:pt idx="0">
                  <c:v>1</c:v>
                </c:pt>
                <c:pt idx="2">
                  <c:v>1</c:v>
                </c:pt>
              </c:numCache>
            </c:numRef>
          </c:val>
          <c:extLst>
            <c:ext xmlns:c16="http://schemas.microsoft.com/office/drawing/2014/chart" uri="{C3380CC4-5D6E-409C-BE32-E72D297353CC}">
              <c16:uniqueId val="{00000000-B506-4DFB-8A55-C1E80F0A21E4}"/>
            </c:ext>
          </c:extLst>
        </c:ser>
        <c:ser>
          <c:idx val="1"/>
          <c:order val="1"/>
          <c:tx>
            <c:strRef>
              <c:f>Sheet1!$C$17</c:f>
              <c:strCache>
                <c:ptCount val="1"/>
                <c:pt idx="0">
                  <c:v>April</c:v>
                </c:pt>
              </c:strCache>
            </c:strRef>
          </c:tx>
          <c:spPr>
            <a:solidFill>
              <a:schemeClr val="accent2"/>
            </a:solidFill>
            <a:ln>
              <a:noFill/>
            </a:ln>
            <a:effectLst/>
          </c:spPr>
          <c:invertIfNegative val="0"/>
          <c:cat>
            <c:strRef>
              <c:f>Sheet1!$A$18:$A$23</c:f>
              <c:strCache>
                <c:ptCount val="6"/>
                <c:pt idx="0">
                  <c:v>Stage 1</c:v>
                </c:pt>
                <c:pt idx="1">
                  <c:v>Stage 2</c:v>
                </c:pt>
                <c:pt idx="2">
                  <c:v>Stage 3</c:v>
                </c:pt>
                <c:pt idx="3">
                  <c:v>Stage 4</c:v>
                </c:pt>
                <c:pt idx="4">
                  <c:v>Unstageable</c:v>
                </c:pt>
                <c:pt idx="5">
                  <c:v>Deep Tissue Injury</c:v>
                </c:pt>
              </c:strCache>
            </c:strRef>
          </c:cat>
          <c:val>
            <c:numRef>
              <c:f>Sheet1!$C$18:$C$23</c:f>
              <c:numCache>
                <c:formatCode>General</c:formatCode>
                <c:ptCount val="6"/>
                <c:pt idx="1">
                  <c:v>1</c:v>
                </c:pt>
                <c:pt idx="4">
                  <c:v>1</c:v>
                </c:pt>
              </c:numCache>
            </c:numRef>
          </c:val>
          <c:extLst>
            <c:ext xmlns:c16="http://schemas.microsoft.com/office/drawing/2014/chart" uri="{C3380CC4-5D6E-409C-BE32-E72D297353CC}">
              <c16:uniqueId val="{00000001-B506-4DFB-8A55-C1E80F0A21E4}"/>
            </c:ext>
          </c:extLst>
        </c:ser>
        <c:ser>
          <c:idx val="2"/>
          <c:order val="2"/>
          <c:tx>
            <c:strRef>
              <c:f>Sheet1!$D$17</c:f>
              <c:strCache>
                <c:ptCount val="1"/>
                <c:pt idx="0">
                  <c:v>May</c:v>
                </c:pt>
              </c:strCache>
            </c:strRef>
          </c:tx>
          <c:spPr>
            <a:solidFill>
              <a:schemeClr val="accent3"/>
            </a:solidFill>
            <a:ln>
              <a:noFill/>
            </a:ln>
            <a:effectLst/>
          </c:spPr>
          <c:invertIfNegative val="0"/>
          <c:cat>
            <c:strRef>
              <c:f>Sheet1!$A$18:$A$23</c:f>
              <c:strCache>
                <c:ptCount val="6"/>
                <c:pt idx="0">
                  <c:v>Stage 1</c:v>
                </c:pt>
                <c:pt idx="1">
                  <c:v>Stage 2</c:v>
                </c:pt>
                <c:pt idx="2">
                  <c:v>Stage 3</c:v>
                </c:pt>
                <c:pt idx="3">
                  <c:v>Stage 4</c:v>
                </c:pt>
                <c:pt idx="4">
                  <c:v>Unstageable</c:v>
                </c:pt>
                <c:pt idx="5">
                  <c:v>Deep Tissue Injury</c:v>
                </c:pt>
              </c:strCache>
            </c:strRef>
          </c:cat>
          <c:val>
            <c:numRef>
              <c:f>Sheet1!$D$18:$D$23</c:f>
              <c:numCache>
                <c:formatCode>General</c:formatCode>
                <c:ptCount val="6"/>
                <c:pt idx="0">
                  <c:v>1</c:v>
                </c:pt>
                <c:pt idx="5">
                  <c:v>1</c:v>
                </c:pt>
              </c:numCache>
            </c:numRef>
          </c:val>
          <c:extLst>
            <c:ext xmlns:c16="http://schemas.microsoft.com/office/drawing/2014/chart" uri="{C3380CC4-5D6E-409C-BE32-E72D297353CC}">
              <c16:uniqueId val="{00000002-B506-4DFB-8A55-C1E80F0A21E4}"/>
            </c:ext>
          </c:extLst>
        </c:ser>
        <c:ser>
          <c:idx val="3"/>
          <c:order val="3"/>
          <c:tx>
            <c:strRef>
              <c:f>Sheet1!$E$17</c:f>
              <c:strCache>
                <c:ptCount val="1"/>
                <c:pt idx="0">
                  <c:v>June</c:v>
                </c:pt>
              </c:strCache>
            </c:strRef>
          </c:tx>
          <c:spPr>
            <a:solidFill>
              <a:schemeClr val="accent4"/>
            </a:solidFill>
            <a:ln>
              <a:noFill/>
            </a:ln>
            <a:effectLst/>
          </c:spPr>
          <c:invertIfNegative val="0"/>
          <c:cat>
            <c:strRef>
              <c:f>Sheet1!$A$18:$A$23</c:f>
              <c:strCache>
                <c:ptCount val="6"/>
                <c:pt idx="0">
                  <c:v>Stage 1</c:v>
                </c:pt>
                <c:pt idx="1">
                  <c:v>Stage 2</c:v>
                </c:pt>
                <c:pt idx="2">
                  <c:v>Stage 3</c:v>
                </c:pt>
                <c:pt idx="3">
                  <c:v>Stage 4</c:v>
                </c:pt>
                <c:pt idx="4">
                  <c:v>Unstageable</c:v>
                </c:pt>
                <c:pt idx="5">
                  <c:v>Deep Tissue Injury</c:v>
                </c:pt>
              </c:strCache>
            </c:strRef>
          </c:cat>
          <c:val>
            <c:numRef>
              <c:f>Sheet1!$E$18:$E$23</c:f>
              <c:numCache>
                <c:formatCode>General</c:formatCode>
                <c:ptCount val="6"/>
                <c:pt idx="0">
                  <c:v>1</c:v>
                </c:pt>
                <c:pt idx="1">
                  <c:v>1</c:v>
                </c:pt>
                <c:pt idx="3">
                  <c:v>1</c:v>
                </c:pt>
              </c:numCache>
            </c:numRef>
          </c:val>
          <c:extLst>
            <c:ext xmlns:c16="http://schemas.microsoft.com/office/drawing/2014/chart" uri="{C3380CC4-5D6E-409C-BE32-E72D297353CC}">
              <c16:uniqueId val="{00000003-B506-4DFB-8A55-C1E80F0A21E4}"/>
            </c:ext>
          </c:extLst>
        </c:ser>
        <c:dLbls>
          <c:showLegendKey val="0"/>
          <c:showVal val="0"/>
          <c:showCatName val="0"/>
          <c:showSerName val="0"/>
          <c:showPercent val="0"/>
          <c:showBubbleSize val="0"/>
        </c:dLbls>
        <c:gapWidth val="150"/>
        <c:overlap val="100"/>
        <c:axId val="806187488"/>
        <c:axId val="806187072"/>
      </c:barChart>
      <c:catAx>
        <c:axId val="806187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6187072"/>
        <c:crosses val="autoZero"/>
        <c:auto val="1"/>
        <c:lblAlgn val="ctr"/>
        <c:lblOffset val="100"/>
        <c:noMultiLvlLbl val="0"/>
      </c:catAx>
      <c:valAx>
        <c:axId val="806187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6187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EC7016"/>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64328-D3C0-429A-9EE6-C390949251A0}" type="datetimeFigureOut">
              <a:rPr lang="en-US" smtClean="0"/>
              <a:t>3/14/2022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D3556-E937-492D-942D-93198889059D}" type="slidenum">
              <a:rPr lang="en-US" smtClean="0"/>
              <a:t>‹#›</a:t>
            </a:fld>
            <a:endParaRPr lang="en-US"/>
          </a:p>
        </p:txBody>
      </p:sp>
    </p:spTree>
    <p:extLst>
      <p:ext uri="{BB962C8B-B14F-4D97-AF65-F5344CB8AC3E}">
        <p14:creationId xmlns:p14="http://schemas.microsoft.com/office/powerpoint/2010/main" val="343431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4"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892" indent="0" algn="ctr">
              <a:buNone/>
              <a:defRPr sz="18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3/14/2022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3/14/2022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4"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3/14/2022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3/14/2022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9"/>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8"/>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3/14/2022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3/14/2022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4"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3/14/2022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2"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4"/>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601" y="3043055"/>
            <a:ext cx="2638175" cy="3064505"/>
          </a:xfrm>
        </p:spPr>
        <p:txBody>
          <a:bodyPr lIns="91440" rIns="91440">
            <a:normAutofit/>
          </a:bodyPr>
          <a:lstStyle>
            <a:lvl1pPr marL="0" indent="0">
              <a:buNone/>
              <a:defRPr sz="1350">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5"/>
            <a:ext cx="2638176" cy="365125"/>
          </a:xfrm>
        </p:spPr>
        <p:txBody>
          <a:bodyPr/>
          <a:lstStyle>
            <a:lvl1pPr algn="l">
              <a:defRPr/>
            </a:lvl1pPr>
          </a:lstStyle>
          <a:p>
            <a:fld id="{92BEA474-078D-4E9B-9B14-09A87B19DC46}" type="datetime1">
              <a:rPr lang="en-US" smtClean="0"/>
              <a:t>3/14/2022</a:t>
            </a:fld>
            <a:endParaRPr lang="en-US" dirty="0"/>
          </a:p>
        </p:txBody>
      </p:sp>
      <p:sp>
        <p:nvSpPr>
          <p:cNvPr id="6" name="Footer Placeholder 5"/>
          <p:cNvSpPr>
            <a:spLocks noGrp="1"/>
          </p:cNvSpPr>
          <p:nvPr>
            <p:ph type="ftr" sz="quarter" idx="11"/>
          </p:nvPr>
        </p:nvSpPr>
        <p:spPr>
          <a:xfrm>
            <a:off x="4094239" y="6446525"/>
            <a:ext cx="4000514"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2"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4" y="0"/>
            <a:ext cx="9143989" cy="4578350"/>
          </a:xfrm>
          <a:solidFill>
            <a:schemeClr val="bg1">
              <a:lumMod val="85000"/>
            </a:schemeClr>
          </a:solidFill>
        </p:spPr>
        <p:txBody>
          <a:bodyPr lIns="457200" tIns="457200"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3/14/2022</a:t>
            </a:fld>
            <a:endParaRPr lang="en-US" dirty="0"/>
          </a:p>
        </p:txBody>
      </p:sp>
      <p:sp>
        <p:nvSpPr>
          <p:cNvPr id="6" name="Footer Placeholder 5"/>
          <p:cNvSpPr>
            <a:spLocks noGrp="1"/>
          </p:cNvSpPr>
          <p:nvPr>
            <p:ph type="ftr" sz="quarter" idx="11"/>
          </p:nvPr>
        </p:nvSpPr>
        <p:spPr>
          <a:xfrm>
            <a:off x="822961" y="6446843"/>
            <a:ext cx="5113697"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4"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7"/>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4"/>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19" y="6446843"/>
            <a:ext cx="1938638" cy="365125"/>
          </a:xfrm>
          <a:prstGeom prst="rect">
            <a:avLst/>
          </a:prstGeom>
        </p:spPr>
        <p:txBody>
          <a:bodyPr vert="horz" lIns="91440" tIns="45720" rIns="91440" bIns="45720" rtlCol="0" anchor="ctr"/>
          <a:lstStyle>
            <a:lvl1pPr algn="r">
              <a:defRPr sz="600">
                <a:solidFill>
                  <a:srgbClr val="FFFFFF"/>
                </a:solidFill>
              </a:defRPr>
            </a:lvl1pPr>
          </a:lstStyle>
          <a:p>
            <a:fld id="{62D6E202-B606-4609-B914-27C9371A1F6D}" type="datetime1">
              <a:rPr lang="en-US" smtClean="0"/>
              <a:t>3/14/2022</a:t>
            </a:fld>
            <a:endParaRPr lang="en-US" dirty="0"/>
          </a:p>
        </p:txBody>
      </p:sp>
      <p:sp>
        <p:nvSpPr>
          <p:cNvPr id="5" name="Footer Placeholder 4"/>
          <p:cNvSpPr>
            <a:spLocks noGrp="1"/>
          </p:cNvSpPr>
          <p:nvPr>
            <p:ph type="ftr" sz="quarter" idx="3"/>
          </p:nvPr>
        </p:nvSpPr>
        <p:spPr>
          <a:xfrm>
            <a:off x="822961" y="6446843"/>
            <a:ext cx="5113697" cy="365125"/>
          </a:xfrm>
          <a:prstGeom prst="rect">
            <a:avLst/>
          </a:prstGeom>
        </p:spPr>
        <p:txBody>
          <a:bodyPr vert="horz" lIns="91440" tIns="45720" rIns="91440" bIns="45720" rtlCol="0" anchor="ctr"/>
          <a:lstStyle>
            <a:lvl1pPr algn="l">
              <a:defRPr sz="6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245186" y="6446843"/>
            <a:ext cx="585008" cy="365125"/>
          </a:xfrm>
          <a:prstGeom prst="rect">
            <a:avLst/>
          </a:prstGeom>
        </p:spPr>
        <p:txBody>
          <a:bodyPr vert="horz" lIns="91440" tIns="45720" rIns="91440" bIns="45720" rtlCol="0" anchor="ctr"/>
          <a:lstStyle>
            <a:lvl1pPr algn="l">
              <a:defRPr sz="6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685783"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p:titleStyle>
    <p:body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govt.westlaw.com/calregs/Document/IF3590AE0D4BD11DE8879F88E8B0DAAAE?viewType=FullText&amp;originationContext=documenttoc&amp;transitionType=CategoryPageItem&amp;contextData=(sc.Defaul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govt.westlaw.com/calregs/Document/IF3590AE0D4BD11DE8879F88E8B0DAAAE?viewType=FullText&amp;originationContext=documenttoc&amp;transitionType=CategoryPageItem&amp;contextData=(sc.Defaul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educatesimplify.com/news/wta-program/" TargetMode="External"/><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https://journals.lww.com/jwocnonline/toc/2019/05001"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s://journals.lww.com/jwocnonline/toc/2019/05001"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journals.lww.com/jwocnonline/toc/2019/05001"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hyperlink" Target="https://journals.lww.com/jwocnonline/toc/2019/05001"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https://journals.lww.com/jwocnonline/toc/2019/05001"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hyperlink" Target="https://journals.lww.com/jwocnonline/toc/2019/05001"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hyperlink" Target="https://journals.lww.com/jwocnonline/toc/2019/05001"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educatesimplify.com/news/wta-program/" TargetMode="External"/><Relationship Id="rId2" Type="http://schemas.openxmlformats.org/officeDocument/2006/relationships/hyperlink" Target="https://doi.org/10.1089/wound.2011.0329" TargetMode="External"/><Relationship Id="rId1" Type="http://schemas.openxmlformats.org/officeDocument/2006/relationships/slideLayout" Target="../slideLayouts/slideLayout2.xml"/><Relationship Id="rId5" Type="http://schemas.openxmlformats.org/officeDocument/2006/relationships/hyperlink" Target="http://www.wocn.org/become-a-woc-nurse/accredited-programs/" TargetMode="External"/><Relationship Id="rId4" Type="http://schemas.openxmlformats.org/officeDocument/2006/relationships/hyperlink" Target="https://journals.lww.com/jwocnonline/toc/2019/0500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2"/>
            <a:ext cx="9141545" cy="5144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srgbClr val="FFFFFF"/>
              </a:solidFill>
              <a:latin typeface="Franklin Gothic Book" panose="020F0502020204030204"/>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 y="857981"/>
            <a:ext cx="9143985" cy="51435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457" y="1786084"/>
            <a:ext cx="2726945" cy="326681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srgbClr val="FFFFFF"/>
              </a:solidFill>
              <a:latin typeface="Franklin Gothic Book" panose="020F0502020204030204"/>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042931" y="2985252"/>
            <a:ext cx="2509997" cy="1025954"/>
          </a:xfrm>
        </p:spPr>
        <p:txBody>
          <a:bodyPr anchor="b">
            <a:noAutofit/>
          </a:bodyPr>
          <a:lstStyle/>
          <a:p>
            <a:pPr algn="ctr"/>
            <a:r>
              <a:rPr lang="en-US" sz="2400" dirty="0">
                <a:solidFill>
                  <a:schemeClr val="tx1"/>
                </a:solidFill>
              </a:rPr>
              <a:t>Integrating a Wound Care Specialist Into Your Long-Term Care Facility</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095813" y="4313684"/>
            <a:ext cx="2404230" cy="580640"/>
          </a:xfrm>
        </p:spPr>
        <p:txBody>
          <a:bodyPr anchor="t">
            <a:normAutofit lnSpcReduction="10000"/>
          </a:bodyPr>
          <a:lstStyle/>
          <a:p>
            <a:pPr>
              <a:lnSpc>
                <a:spcPct val="100000"/>
              </a:lnSpc>
            </a:pPr>
            <a:r>
              <a:rPr lang="en-US" sz="800" dirty="0"/>
              <a:t>Instructor: LOU S. </a:t>
            </a:r>
            <a:r>
              <a:rPr lang="en-US" sz="800" dirty="0" err="1"/>
              <a:t>Dulos</a:t>
            </a:r>
            <a:r>
              <a:rPr lang="en-US" sz="800" dirty="0"/>
              <a:t>, Rn</a:t>
            </a:r>
          </a:p>
          <a:p>
            <a:pPr>
              <a:lnSpc>
                <a:spcPct val="100000"/>
              </a:lnSpc>
            </a:pPr>
            <a:r>
              <a:rPr lang="en-US" sz="800" dirty="0"/>
              <a:t>Author: Catherine </a:t>
            </a:r>
            <a:r>
              <a:rPr lang="en-US" sz="800" dirty="0" err="1"/>
              <a:t>Koutroumpis</a:t>
            </a:r>
            <a:r>
              <a:rPr lang="en-US" sz="800" dirty="0"/>
              <a:t> BSN, RN, CWOCN</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2068" y="4238639"/>
            <a:ext cx="2331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57850"/>
            <a:ext cx="9144000" cy="3429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Title 22: Social Security	</a:t>
            </a:r>
          </a:p>
        </p:txBody>
      </p:sp>
      <p:sp>
        <p:nvSpPr>
          <p:cNvPr id="4" name="Content Placeholder 3"/>
          <p:cNvSpPr>
            <a:spLocks noGrp="1"/>
          </p:cNvSpPr>
          <p:nvPr>
            <p:ph idx="1"/>
          </p:nvPr>
        </p:nvSpPr>
        <p:spPr>
          <a:xfrm>
            <a:off x="4105255" y="1220428"/>
            <a:ext cx="4446258" cy="4887131"/>
          </a:xfrm>
        </p:spPr>
        <p:txBody>
          <a:bodyPr>
            <a:normAutofit/>
          </a:bodyPr>
          <a:lstStyle/>
          <a:p>
            <a:pPr marL="0" indent="0">
              <a:buNone/>
            </a:pPr>
            <a:r>
              <a:rPr lang="en-US" sz="2000" b="1" dirty="0"/>
              <a:t>With stringent requirements by Social Security on the level of wounds acceptable for placement in a Community Care Facility (CCF), wound care specialists are integral for a successful system.</a:t>
            </a:r>
          </a:p>
          <a:p>
            <a:pPr marL="0" indent="0">
              <a:buNone/>
            </a:pPr>
            <a:r>
              <a:rPr lang="en-US" sz="2000" b="1" dirty="0"/>
              <a:t>Frequently non-specialists categorize pressure injuries incorrectly.  This could result in patients who are appropriate for CCFs being denied. </a:t>
            </a:r>
          </a:p>
          <a:p>
            <a:pPr marL="0" indent="0">
              <a:buNone/>
            </a:pPr>
            <a:r>
              <a:rPr lang="en-US" sz="2000" b="1" dirty="0"/>
              <a:t>Additionally, incorrect staging of pressure injuries can result in in appropriate patients being accepted to an CCF.</a:t>
            </a:r>
          </a:p>
        </p:txBody>
      </p:sp>
      <p:sp>
        <p:nvSpPr>
          <p:cNvPr id="5" name="Text Placeholder 4"/>
          <p:cNvSpPr>
            <a:spLocks noGrp="1"/>
          </p:cNvSpPr>
          <p:nvPr>
            <p:ph type="body" sz="half" idx="2"/>
          </p:nvPr>
        </p:nvSpPr>
        <p:spPr/>
        <p:txBody>
          <a:bodyPr/>
          <a:lstStyle/>
          <a:p>
            <a:r>
              <a:rPr lang="en-US" dirty="0"/>
              <a:t>Wound Care Nurses &amp; Social Security Requirements</a:t>
            </a:r>
          </a:p>
        </p:txBody>
      </p:sp>
    </p:spTree>
    <p:extLst>
      <p:ext uri="{BB962C8B-B14F-4D97-AF65-F5344CB8AC3E}">
        <p14:creationId xmlns:p14="http://schemas.microsoft.com/office/powerpoint/2010/main" val="2843276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Title 22: Social Security</a:t>
            </a:r>
          </a:p>
        </p:txBody>
      </p:sp>
      <p:sp>
        <p:nvSpPr>
          <p:cNvPr id="3" name="Content Placeholder 2"/>
          <p:cNvSpPr>
            <a:spLocks noGrp="1"/>
          </p:cNvSpPr>
          <p:nvPr>
            <p:ph idx="1"/>
          </p:nvPr>
        </p:nvSpPr>
        <p:spPr>
          <a:xfrm>
            <a:off x="668421" y="1861234"/>
            <a:ext cx="7852877" cy="4219429"/>
          </a:xfrm>
        </p:spPr>
        <p:txBody>
          <a:bodyPr>
            <a:noAutofit/>
          </a:bodyPr>
          <a:lstStyle/>
          <a:p>
            <a:pPr algn="ctr">
              <a:lnSpc>
                <a:spcPct val="120000"/>
              </a:lnSpc>
              <a:spcBef>
                <a:spcPts val="0"/>
              </a:spcBef>
              <a:spcAft>
                <a:spcPts val="0"/>
              </a:spcAft>
            </a:pPr>
            <a:endParaRPr lang="en-US" sz="2000" dirty="0"/>
          </a:p>
          <a:p>
            <a:pPr marL="461962" indent="0">
              <a:lnSpc>
                <a:spcPct val="120000"/>
              </a:lnSpc>
              <a:spcBef>
                <a:spcPts val="0"/>
              </a:spcBef>
              <a:spcAft>
                <a:spcPts val="0"/>
              </a:spcAft>
              <a:buNone/>
            </a:pPr>
            <a:r>
              <a:rPr lang="en-US" sz="2000" dirty="0"/>
              <a:t>A licensee of an adult CCF may accept or retain a client who has a serious 	wound if all of the following conditions are met:</a:t>
            </a:r>
          </a:p>
          <a:p>
            <a:pPr marL="461962" indent="0">
              <a:lnSpc>
                <a:spcPct val="120000"/>
              </a:lnSpc>
              <a:spcBef>
                <a:spcPts val="0"/>
              </a:spcBef>
              <a:spcAft>
                <a:spcPts val="0"/>
              </a:spcAft>
              <a:buNone/>
            </a:pPr>
            <a:endParaRPr lang="en-US" sz="2000" dirty="0"/>
          </a:p>
          <a:p>
            <a:pPr marL="1376363" indent="-693738">
              <a:lnSpc>
                <a:spcPct val="120000"/>
              </a:lnSpc>
              <a:spcBef>
                <a:spcPts val="0"/>
              </a:spcBef>
              <a:spcAft>
                <a:spcPts val="0"/>
              </a:spcAft>
              <a:buAutoNum type="arabicParenR"/>
            </a:pPr>
            <a:r>
              <a:rPr lang="en-US" sz="2000" dirty="0"/>
              <a:t>The licensee is in compliance with Section 80092.1.</a:t>
            </a:r>
          </a:p>
          <a:p>
            <a:pPr marL="1376363" indent="-693738">
              <a:lnSpc>
                <a:spcPct val="120000"/>
              </a:lnSpc>
              <a:spcBef>
                <a:spcPts val="0"/>
              </a:spcBef>
              <a:spcAft>
                <a:spcPts val="0"/>
              </a:spcAft>
              <a:buAutoNum type="arabicParenR"/>
            </a:pPr>
            <a:endParaRPr lang="en-US" sz="2000" dirty="0"/>
          </a:p>
          <a:p>
            <a:pPr marL="1376363" indent="-693738">
              <a:lnSpc>
                <a:spcPct val="120000"/>
              </a:lnSpc>
              <a:spcBef>
                <a:spcPts val="0"/>
              </a:spcBef>
              <a:spcAft>
                <a:spcPts val="0"/>
              </a:spcAft>
              <a:buAutoNum type="arabicParenR"/>
            </a:pPr>
            <a:r>
              <a:rPr lang="en-US" sz="2000" dirty="0"/>
              <a:t>The wound is either an unhealed, surgically closed incision or wound, or determined by the physician or a licensed professional designated by the physician to be a Stage 1 or 2 dermal ulcer and is expected by the physician or designated professional to completely heal.</a:t>
            </a:r>
          </a:p>
        </p:txBody>
      </p:sp>
    </p:spTree>
    <p:extLst>
      <p:ext uri="{BB962C8B-B14F-4D97-AF65-F5344CB8AC3E}">
        <p14:creationId xmlns:p14="http://schemas.microsoft.com/office/powerpoint/2010/main" val="127802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Title 22: Social Security</a:t>
            </a:r>
          </a:p>
        </p:txBody>
      </p:sp>
      <p:sp>
        <p:nvSpPr>
          <p:cNvPr id="3" name="Content Placeholder 2"/>
          <p:cNvSpPr>
            <a:spLocks noGrp="1"/>
          </p:cNvSpPr>
          <p:nvPr>
            <p:ph idx="1"/>
          </p:nvPr>
        </p:nvSpPr>
        <p:spPr>
          <a:xfrm>
            <a:off x="668421" y="2156555"/>
            <a:ext cx="7852877" cy="3836622"/>
          </a:xfrm>
        </p:spPr>
        <p:txBody>
          <a:bodyPr>
            <a:normAutofit/>
          </a:bodyPr>
          <a:lstStyle/>
          <a:p>
            <a:pPr marL="682625" indent="0" defTabSz="485775">
              <a:lnSpc>
                <a:spcPct val="120000"/>
              </a:lnSpc>
              <a:spcBef>
                <a:spcPts val="0"/>
              </a:spcBef>
              <a:spcAft>
                <a:spcPts val="0"/>
              </a:spcAft>
              <a:buNone/>
            </a:pPr>
            <a:r>
              <a:rPr lang="en-US" sz="2000" b="1" dirty="0">
                <a:solidFill>
                  <a:schemeClr val="accent1">
                    <a:lumMod val="75000"/>
                  </a:schemeClr>
                </a:solidFill>
              </a:rPr>
              <a:t>3) </a:t>
            </a:r>
            <a:r>
              <a:rPr lang="en-US" sz="2000" dirty="0"/>
              <a:t>The licensee ensures that a licensed professional in accordance with the physician's instructions provides the wound care.</a:t>
            </a:r>
            <a:br>
              <a:rPr lang="en-US" sz="2000" dirty="0"/>
            </a:br>
            <a:br>
              <a:rPr lang="en-US" sz="2000" dirty="0"/>
            </a:br>
            <a:r>
              <a:rPr lang="en-US" sz="2000" dirty="0"/>
              <a:t>		</a:t>
            </a:r>
            <a:r>
              <a:rPr lang="en-US" sz="2000" dirty="0">
                <a:solidFill>
                  <a:srgbClr val="FF0000"/>
                </a:solidFill>
              </a:rPr>
              <a:t>(A) </a:t>
            </a:r>
            <a:r>
              <a:rPr lang="en-US" sz="2000" dirty="0"/>
              <a:t>The licensed professional may delegate simple 			dressing to facility staff who received training from a licensed 	professional as specified in Sections 80092.1(k) through (k)(2).</a:t>
            </a:r>
            <a:br>
              <a:rPr lang="en-US" sz="2000" dirty="0"/>
            </a:br>
            <a:br>
              <a:rPr lang="en-US" sz="2000" dirty="0"/>
            </a:br>
            <a:r>
              <a:rPr lang="en-US" sz="2000" dirty="0"/>
              <a:t>		</a:t>
            </a:r>
            <a:r>
              <a:rPr lang="en-US" sz="2000" dirty="0">
                <a:solidFill>
                  <a:srgbClr val="FF0000"/>
                </a:solidFill>
              </a:rPr>
              <a:t>(B) </a:t>
            </a:r>
            <a:r>
              <a:rPr lang="en-US" sz="2000" dirty="0"/>
              <a:t>Repealed by Manual Letter No. CCL-07-01, effective 	1/12/07.</a:t>
            </a:r>
          </a:p>
        </p:txBody>
      </p:sp>
      <p:sp>
        <p:nvSpPr>
          <p:cNvPr id="4" name="Text Placeholder 6">
            <a:extLst>
              <a:ext uri="{FF2B5EF4-FFF2-40B4-BE49-F238E27FC236}">
                <a16:creationId xmlns:a16="http://schemas.microsoft.com/office/drawing/2014/main" id="{F56976E7-D3C4-4DE0-81DC-2D2E0D1E8333}"/>
              </a:ext>
            </a:extLst>
          </p:cNvPr>
          <p:cNvSpPr txBox="1">
            <a:spLocks/>
          </p:cNvSpPr>
          <p:nvPr/>
        </p:nvSpPr>
        <p:spPr>
          <a:xfrm>
            <a:off x="4385389" y="6204533"/>
            <a:ext cx="4758611" cy="342900"/>
          </a:xfrm>
          <a:prstGeom prst="rect">
            <a:avLst/>
          </a:prstGeom>
        </p:spPr>
        <p:txBody>
          <a:bodyPr vert="horz" lIns="0" tIns="34290" rIns="0" bIns="3429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sz="900" i="1" dirty="0">
                <a:hlinkClick r:id="rId2" tooltip="https://govt.westlaw.com/calregs/Document/IF3590AE0D4BD11DE8879F88E8B0DAAAE?viewType=FullText&amp;originationContext=documenttoc&amp;transitionType=CategoryPageItem&amp;contextData=(sc.Default)"/>
              </a:rPr>
              <a:t>https://govt.westlaw.com/</a:t>
            </a:r>
            <a:r>
              <a:rPr lang="en-US" sz="900" i="1" dirty="0" err="1">
                <a:hlinkClick r:id="rId2" tooltip="https://govt.westlaw.com/calregs/Document/IF3590AE0D4BD11DE8879F88E8B0DAAAE?viewType=FullText&amp;originationContext=documenttoc&amp;transitionType=CategoryPageItem&amp;contextData=(sc.Default)"/>
              </a:rPr>
              <a:t>calregs</a:t>
            </a:r>
            <a:r>
              <a:rPr lang="en-US" sz="900" i="1" dirty="0">
                <a:hlinkClick r:id="rId2" tooltip="https://govt.westlaw.com/calregs/Document/IF3590AE0D4BD11DE8879F88E8B0DAAAE?viewType=FullText&amp;originationContext=documenttoc&amp;transitionType=CategoryPageItem&amp;contextData=(sc.Default)"/>
              </a:rPr>
              <a:t>/Document/IF3590AE0D4BD11DE8879F88E8B0DAAAE…</a:t>
            </a:r>
            <a:r>
              <a:rPr lang="en-US" sz="900" dirty="0"/>
              <a:t> </a:t>
            </a:r>
          </a:p>
        </p:txBody>
      </p:sp>
    </p:spTree>
    <p:extLst>
      <p:ext uri="{BB962C8B-B14F-4D97-AF65-F5344CB8AC3E}">
        <p14:creationId xmlns:p14="http://schemas.microsoft.com/office/powerpoint/2010/main" val="1927973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Title 22: Social Security</a:t>
            </a:r>
          </a:p>
        </p:txBody>
      </p:sp>
      <p:sp>
        <p:nvSpPr>
          <p:cNvPr id="3" name="Content Placeholder 2"/>
          <p:cNvSpPr>
            <a:spLocks noGrp="1"/>
          </p:cNvSpPr>
          <p:nvPr>
            <p:ph idx="1"/>
          </p:nvPr>
        </p:nvSpPr>
        <p:spPr>
          <a:xfrm>
            <a:off x="668421" y="2156555"/>
            <a:ext cx="7852877" cy="3737470"/>
          </a:xfrm>
        </p:spPr>
        <p:txBody>
          <a:bodyPr>
            <a:normAutofit/>
          </a:bodyPr>
          <a:lstStyle/>
          <a:p>
            <a:pPr marL="682625" indent="0" defTabSz="485775">
              <a:lnSpc>
                <a:spcPct val="120000"/>
              </a:lnSpc>
              <a:spcBef>
                <a:spcPts val="0"/>
              </a:spcBef>
              <a:spcAft>
                <a:spcPts val="0"/>
              </a:spcAft>
              <a:buNone/>
            </a:pPr>
            <a:r>
              <a:rPr lang="en-US" sz="1800" b="1" dirty="0">
                <a:solidFill>
                  <a:schemeClr val="accent1">
                    <a:lumMod val="75000"/>
                  </a:schemeClr>
                </a:solidFill>
              </a:rPr>
              <a:t>4) </a:t>
            </a:r>
            <a:r>
              <a:rPr lang="en-US" sz="1800" dirty="0"/>
              <a:t>The licensee ensures that a licensed professional assesses the wound at intervals set by the physician, or a licensed professional designated by the physician, to evaluate treatment and progress toward healing.</a:t>
            </a:r>
          </a:p>
          <a:p>
            <a:pPr marL="1376363" indent="-693738">
              <a:lnSpc>
                <a:spcPct val="120000"/>
              </a:lnSpc>
              <a:spcBef>
                <a:spcPts val="0"/>
              </a:spcBef>
              <a:spcAft>
                <a:spcPts val="0"/>
              </a:spcAft>
              <a:buFont typeface="Calibri" panose="020F0502020204030204" pitchFamily="34" charset="0"/>
              <a:buAutoNum type="arabicParenR"/>
            </a:pPr>
            <a:endParaRPr lang="en-US" sz="1800" dirty="0"/>
          </a:p>
          <a:p>
            <a:pPr marL="682625" indent="0" defTabSz="485775">
              <a:lnSpc>
                <a:spcPct val="120000"/>
              </a:lnSpc>
              <a:spcBef>
                <a:spcPts val="0"/>
              </a:spcBef>
              <a:spcAft>
                <a:spcPts val="0"/>
              </a:spcAft>
              <a:buNone/>
            </a:pPr>
            <a:r>
              <a:rPr lang="en-US" sz="1800" b="1" dirty="0">
                <a:solidFill>
                  <a:schemeClr val="accent1">
                    <a:lumMod val="75000"/>
                  </a:schemeClr>
                </a:solidFill>
              </a:rPr>
              <a:t>5) </a:t>
            </a:r>
            <a:r>
              <a:rPr lang="en-US" sz="1800" dirty="0"/>
              <a:t>The licensee ensures that all aspects of care performed by the licensed professional and facility staff are documented in the client's file.</a:t>
            </a:r>
            <a:br>
              <a:rPr lang="en-US" sz="1800" dirty="0"/>
            </a:br>
            <a:br>
              <a:rPr lang="en-US" sz="1800" dirty="0"/>
            </a:br>
            <a:r>
              <a:rPr lang="en-US" sz="1800" dirty="0"/>
              <a:t>		</a:t>
            </a:r>
            <a:r>
              <a:rPr lang="en-US" sz="1800" dirty="0">
                <a:solidFill>
                  <a:srgbClr val="FF0000"/>
                </a:solidFill>
              </a:rPr>
              <a:t>(B) </a:t>
            </a:r>
            <a:r>
              <a:rPr lang="en-US" sz="1800" dirty="0"/>
              <a:t>Non-serious wounds, which include but are not limited to minor 	cuts, punctures, lacerations, abrasions, and first-degree burns are not 	affected by this section.</a:t>
            </a:r>
          </a:p>
        </p:txBody>
      </p:sp>
      <p:sp>
        <p:nvSpPr>
          <p:cNvPr id="4" name="Text Placeholder 6">
            <a:extLst>
              <a:ext uri="{FF2B5EF4-FFF2-40B4-BE49-F238E27FC236}">
                <a16:creationId xmlns:a16="http://schemas.microsoft.com/office/drawing/2014/main" id="{F56976E7-D3C4-4DE0-81DC-2D2E0D1E8333}"/>
              </a:ext>
            </a:extLst>
          </p:cNvPr>
          <p:cNvSpPr txBox="1">
            <a:spLocks/>
          </p:cNvSpPr>
          <p:nvPr/>
        </p:nvSpPr>
        <p:spPr>
          <a:xfrm>
            <a:off x="4385389" y="6204533"/>
            <a:ext cx="4758611" cy="342900"/>
          </a:xfrm>
          <a:prstGeom prst="rect">
            <a:avLst/>
          </a:prstGeom>
        </p:spPr>
        <p:txBody>
          <a:bodyPr vert="horz" lIns="0" tIns="34290" rIns="0" bIns="3429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sz="900" i="1" dirty="0">
                <a:hlinkClick r:id="rId2" tooltip="https://govt.westlaw.com/calregs/Document/IF3590AE0D4BD11DE8879F88E8B0DAAAE?viewType=FullText&amp;originationContext=documenttoc&amp;transitionType=CategoryPageItem&amp;contextData=(sc.Default)"/>
              </a:rPr>
              <a:t>https://govt.westlaw.com/</a:t>
            </a:r>
            <a:r>
              <a:rPr lang="en-US" sz="900" i="1" dirty="0" err="1">
                <a:hlinkClick r:id="rId2" tooltip="https://govt.westlaw.com/calregs/Document/IF3590AE0D4BD11DE8879F88E8B0DAAAE?viewType=FullText&amp;originationContext=documenttoc&amp;transitionType=CategoryPageItem&amp;contextData=(sc.Default)"/>
              </a:rPr>
              <a:t>calregs</a:t>
            </a:r>
            <a:r>
              <a:rPr lang="en-US" sz="900" i="1" dirty="0">
                <a:hlinkClick r:id="rId2" tooltip="https://govt.westlaw.com/calregs/Document/IF3590AE0D4BD11DE8879F88E8B0DAAAE?viewType=FullText&amp;originationContext=documenttoc&amp;transitionType=CategoryPageItem&amp;contextData=(sc.Default)"/>
              </a:rPr>
              <a:t>/Document/IF3590AE0D4BD11DE8879F88E8B0DAAAE…</a:t>
            </a:r>
            <a:r>
              <a:rPr lang="en-US" sz="900" dirty="0"/>
              <a:t> </a:t>
            </a:r>
          </a:p>
        </p:txBody>
      </p:sp>
    </p:spTree>
    <p:extLst>
      <p:ext uri="{BB962C8B-B14F-4D97-AF65-F5344CB8AC3E}">
        <p14:creationId xmlns:p14="http://schemas.microsoft.com/office/powerpoint/2010/main" val="291014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D4BA4A-F5ED-4D96-97AA-8E59252E95F4}"/>
              </a:ext>
            </a:extLst>
          </p:cNvPr>
          <p:cNvSpPr>
            <a:spLocks noGrp="1"/>
          </p:cNvSpPr>
          <p:nvPr>
            <p:ph type="title"/>
          </p:nvPr>
        </p:nvSpPr>
        <p:spPr>
          <a:xfrm>
            <a:off x="800100" y="2289450"/>
            <a:ext cx="7543800" cy="2279099"/>
          </a:xfrm>
        </p:spPr>
        <p:txBody>
          <a:bodyPr vert="horz" lIns="68580" tIns="34290" rIns="68580" bIns="34290" rtlCol="0" anchor="ctr">
            <a:normAutofit/>
          </a:bodyPr>
          <a:lstStyle/>
          <a:p>
            <a:pPr algn="ctr"/>
            <a:r>
              <a:rPr lang="en-US" sz="3600" b="1" dirty="0">
                <a:solidFill>
                  <a:srgbClr val="FF0000"/>
                </a:solidFill>
              </a:rPr>
              <a:t>Wound Nurse Certifications</a:t>
            </a:r>
            <a:br>
              <a:rPr lang="en-US" sz="3600" b="1" dirty="0">
                <a:solidFill>
                  <a:srgbClr val="FF0000"/>
                </a:solidFill>
              </a:rPr>
            </a:br>
            <a:br>
              <a:rPr lang="en-US" sz="3600" b="1" dirty="0">
                <a:solidFill>
                  <a:srgbClr val="FF0000"/>
                </a:solidFill>
              </a:rPr>
            </a:br>
            <a:r>
              <a:rPr lang="en-US" sz="2000" dirty="0">
                <a:solidFill>
                  <a:srgbClr val="FF0000"/>
                </a:solidFill>
              </a:rPr>
              <a:t>WTA-C = Certified Wound Treatment Associate</a:t>
            </a:r>
            <a:br>
              <a:rPr lang="en-US" sz="2000" dirty="0">
                <a:solidFill>
                  <a:srgbClr val="FF0000"/>
                </a:solidFill>
              </a:rPr>
            </a:br>
            <a:r>
              <a:rPr lang="en-US" sz="2000" dirty="0">
                <a:solidFill>
                  <a:srgbClr val="FF0000"/>
                </a:solidFill>
              </a:rPr>
              <a:t>CWCN = Certified Wound Care Nurse</a:t>
            </a:r>
            <a:br>
              <a:rPr lang="en-US" sz="2000" dirty="0">
                <a:solidFill>
                  <a:srgbClr val="FF0000"/>
                </a:solidFill>
              </a:rPr>
            </a:br>
            <a:r>
              <a:rPr lang="en-US" sz="2000" dirty="0">
                <a:solidFill>
                  <a:srgbClr val="FF0000"/>
                </a:solidFill>
              </a:rPr>
              <a:t>AP-CWCN = Advanced Practice Certified Wound Care Nurse</a:t>
            </a:r>
          </a:p>
        </p:txBody>
      </p:sp>
    </p:spTree>
    <p:extLst>
      <p:ext uri="{BB962C8B-B14F-4D97-AF65-F5344CB8AC3E}">
        <p14:creationId xmlns:p14="http://schemas.microsoft.com/office/powerpoint/2010/main" val="97519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Wound Ostomy Continence Nurse Society</a:t>
            </a:r>
          </a:p>
        </p:txBody>
      </p:sp>
      <p:sp>
        <p:nvSpPr>
          <p:cNvPr id="3" name="Content Placeholder 2"/>
          <p:cNvSpPr>
            <a:spLocks noGrp="1"/>
          </p:cNvSpPr>
          <p:nvPr>
            <p:ph idx="1"/>
          </p:nvPr>
        </p:nvSpPr>
        <p:spPr>
          <a:xfrm>
            <a:off x="936560" y="2062222"/>
            <a:ext cx="7852877" cy="3536145"/>
          </a:xfrm>
        </p:spPr>
        <p:txBody>
          <a:bodyPr>
            <a:normAutofit fontScale="92500"/>
          </a:bodyPr>
          <a:lstStyle/>
          <a:p>
            <a:pPr marL="0" indent="0">
              <a:lnSpc>
                <a:spcPct val="100000"/>
              </a:lnSpc>
              <a:spcBef>
                <a:spcPts val="0"/>
              </a:spcBef>
              <a:spcAft>
                <a:spcPts val="0"/>
              </a:spcAft>
              <a:buNone/>
            </a:pPr>
            <a:r>
              <a:rPr lang="en-US" sz="2400" dirty="0"/>
              <a:t>WOCN Society and WOCN-CB are accredited through:</a:t>
            </a:r>
          </a:p>
          <a:p>
            <a:pPr marL="1376363" indent="-461963">
              <a:lnSpc>
                <a:spcPct val="100000"/>
              </a:lnSpc>
              <a:spcBef>
                <a:spcPts val="0"/>
              </a:spcBef>
              <a:spcAft>
                <a:spcPts val="0"/>
              </a:spcAft>
              <a:buFont typeface="Wingdings" panose="05000000000000000000" pitchFamily="2" charset="2"/>
              <a:buChar char="Ø"/>
            </a:pPr>
            <a:r>
              <a:rPr lang="en-US" sz="2400" dirty="0"/>
              <a:t>Accreditation Board for Specialty Nursing Certification</a:t>
            </a:r>
          </a:p>
          <a:p>
            <a:pPr marL="1376363" indent="-461963">
              <a:lnSpc>
                <a:spcPct val="100000"/>
              </a:lnSpc>
              <a:spcBef>
                <a:spcPts val="0"/>
              </a:spcBef>
              <a:spcAft>
                <a:spcPts val="0"/>
              </a:spcAft>
              <a:buFont typeface="Wingdings" panose="05000000000000000000" pitchFamily="2" charset="2"/>
              <a:buChar char="Ø"/>
            </a:pPr>
            <a:r>
              <a:rPr lang="en-US" sz="2400" dirty="0"/>
              <a:t>National Commission for Certifying Agencies</a:t>
            </a:r>
            <a:br>
              <a:rPr lang="en-US" sz="2400" dirty="0"/>
            </a:br>
            <a:endParaRPr lang="en-US" sz="2400" dirty="0"/>
          </a:p>
          <a:p>
            <a:pPr marL="0" indent="0">
              <a:lnSpc>
                <a:spcPct val="100000"/>
              </a:lnSpc>
              <a:spcBef>
                <a:spcPts val="0"/>
              </a:spcBef>
              <a:spcAft>
                <a:spcPts val="0"/>
              </a:spcAft>
              <a:buNone/>
            </a:pPr>
            <a:r>
              <a:rPr lang="en-US" sz="2400" b="0" i="0" u="sng" dirty="0">
                <a:solidFill>
                  <a:srgbClr val="000000"/>
                </a:solidFill>
                <a:effectLst/>
              </a:rPr>
              <a:t>Accreditation</a:t>
            </a:r>
            <a:r>
              <a:rPr lang="en-US" sz="2400" b="0" i="0" dirty="0">
                <a:solidFill>
                  <a:srgbClr val="000000"/>
                </a:solidFill>
                <a:effectLst/>
              </a:rPr>
              <a:t>: Validity and reliability testing are conducted by the certifying organization to support the credentials then earned by the participants. </a:t>
            </a:r>
          </a:p>
          <a:p>
            <a:pPr marL="0" indent="0">
              <a:lnSpc>
                <a:spcPct val="100000"/>
              </a:lnSpc>
              <a:spcBef>
                <a:spcPts val="0"/>
              </a:spcBef>
              <a:spcAft>
                <a:spcPts val="0"/>
              </a:spcAft>
              <a:buNone/>
            </a:pPr>
            <a:endParaRPr lang="en-US" sz="2400" dirty="0"/>
          </a:p>
          <a:p>
            <a:pPr marL="0" indent="0">
              <a:lnSpc>
                <a:spcPct val="100000"/>
              </a:lnSpc>
              <a:spcBef>
                <a:spcPts val="0"/>
              </a:spcBef>
              <a:spcAft>
                <a:spcPts val="0"/>
              </a:spcAft>
              <a:buNone/>
            </a:pPr>
            <a:r>
              <a:rPr lang="en-US" sz="2400" dirty="0"/>
              <a:t>As of 2012, even physicians were yet to have an official wound specialty certification process, leaving only self-proclamation.</a:t>
            </a:r>
          </a:p>
        </p:txBody>
      </p:sp>
      <p:sp>
        <p:nvSpPr>
          <p:cNvPr id="4" name="Text Placeholder 6">
            <a:extLst>
              <a:ext uri="{FF2B5EF4-FFF2-40B4-BE49-F238E27FC236}">
                <a16:creationId xmlns:a16="http://schemas.microsoft.com/office/drawing/2014/main" id="{F56976E7-D3C4-4DE0-81DC-2D2E0D1E8333}"/>
              </a:ext>
            </a:extLst>
          </p:cNvPr>
          <p:cNvSpPr txBox="1">
            <a:spLocks/>
          </p:cNvSpPr>
          <p:nvPr/>
        </p:nvSpPr>
        <p:spPr>
          <a:xfrm>
            <a:off x="4142792" y="5956793"/>
            <a:ext cx="4758611" cy="342900"/>
          </a:xfrm>
          <a:prstGeom prst="rect">
            <a:avLst/>
          </a:prstGeom>
        </p:spPr>
        <p:txBody>
          <a:bodyPr vert="horz" lIns="0" tIns="34290" rIns="0" bIns="3429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lgn="r">
              <a:lnSpc>
                <a:spcPct val="90000"/>
              </a:lnSpc>
              <a:buFont typeface="Calibri" panose="020F0502020204030204" pitchFamily="34" charset="0"/>
              <a:buNone/>
            </a:pPr>
            <a:r>
              <a:rPr lang="en-US" sz="900" dirty="0">
                <a:solidFill>
                  <a:srgbClr val="303030"/>
                </a:solidFill>
                <a:latin typeface="arial" panose="020B0604020202020204" pitchFamily="34" charset="0"/>
              </a:rPr>
              <a:t>Corbett L. Q. (2012). Wound Care Nursing: Professional Issues and Opportunities. </a:t>
            </a:r>
            <a:r>
              <a:rPr lang="en-US" sz="900" i="1" dirty="0">
                <a:solidFill>
                  <a:srgbClr val="303030"/>
                </a:solidFill>
                <a:latin typeface="arial" panose="020B0604020202020204" pitchFamily="34" charset="0"/>
              </a:rPr>
              <a:t>Advances in wound care</a:t>
            </a:r>
            <a:r>
              <a:rPr lang="en-US" sz="900" dirty="0">
                <a:solidFill>
                  <a:srgbClr val="303030"/>
                </a:solidFill>
                <a:latin typeface="arial" panose="020B0604020202020204" pitchFamily="34" charset="0"/>
              </a:rPr>
              <a:t>, </a:t>
            </a:r>
            <a:r>
              <a:rPr lang="en-US" sz="900" i="1" dirty="0">
                <a:solidFill>
                  <a:srgbClr val="303030"/>
                </a:solidFill>
                <a:latin typeface="arial" panose="020B0604020202020204" pitchFamily="34" charset="0"/>
              </a:rPr>
              <a:t>1</a:t>
            </a:r>
            <a:r>
              <a:rPr lang="en-US" sz="900" dirty="0">
                <a:solidFill>
                  <a:srgbClr val="303030"/>
                </a:solidFill>
                <a:latin typeface="arial" panose="020B0604020202020204" pitchFamily="34" charset="0"/>
              </a:rPr>
              <a:t>(5), 189–193. https://doi.org/10.1089/wound.2011.0329</a:t>
            </a:r>
            <a:endParaRPr lang="en-US" sz="900" dirty="0"/>
          </a:p>
        </p:txBody>
      </p:sp>
    </p:spTree>
    <p:extLst>
      <p:ext uri="{BB962C8B-B14F-4D97-AF65-F5344CB8AC3E}">
        <p14:creationId xmlns:p14="http://schemas.microsoft.com/office/powerpoint/2010/main" val="392774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D4BA4A-F5ED-4D96-97AA-8E59252E95F4}"/>
              </a:ext>
            </a:extLst>
          </p:cNvPr>
          <p:cNvSpPr>
            <a:spLocks noGrp="1"/>
          </p:cNvSpPr>
          <p:nvPr>
            <p:ph type="title"/>
          </p:nvPr>
        </p:nvSpPr>
        <p:spPr>
          <a:xfrm>
            <a:off x="-235281" y="607131"/>
            <a:ext cx="9614535" cy="1088068"/>
          </a:xfrm>
        </p:spPr>
        <p:txBody>
          <a:bodyPr vert="horz" lIns="68580" tIns="34290" rIns="68580" bIns="34290" rtlCol="0" anchor="ctr">
            <a:normAutofit/>
          </a:bodyPr>
          <a:lstStyle/>
          <a:p>
            <a:pPr algn="ctr"/>
            <a:r>
              <a:rPr lang="en-US" sz="3600" dirty="0">
                <a:solidFill>
                  <a:schemeClr val="tx1"/>
                </a:solidFill>
              </a:rPr>
              <a:t>WOCN-CB Wound </a:t>
            </a:r>
            <a:br>
              <a:rPr lang="en-US" sz="3600" dirty="0">
                <a:solidFill>
                  <a:schemeClr val="tx1"/>
                </a:solidFill>
              </a:rPr>
            </a:br>
            <a:r>
              <a:rPr lang="en-US" sz="3600" dirty="0">
                <a:solidFill>
                  <a:schemeClr val="tx1"/>
                </a:solidFill>
              </a:rPr>
              <a:t>Examination Topics</a:t>
            </a:r>
          </a:p>
        </p:txBody>
      </p:sp>
      <p:sp>
        <p:nvSpPr>
          <p:cNvPr id="7" name="Text Placeholder 6">
            <a:extLst>
              <a:ext uri="{FF2B5EF4-FFF2-40B4-BE49-F238E27FC236}">
                <a16:creationId xmlns:a16="http://schemas.microsoft.com/office/drawing/2014/main" id="{F988E373-CE5F-4EB9-BEC6-59433957C9A8}"/>
              </a:ext>
            </a:extLst>
          </p:cNvPr>
          <p:cNvSpPr>
            <a:spLocks noGrp="1"/>
          </p:cNvSpPr>
          <p:nvPr>
            <p:ph idx="4294967295"/>
          </p:nvPr>
        </p:nvSpPr>
        <p:spPr>
          <a:xfrm>
            <a:off x="800087" y="2411151"/>
            <a:ext cx="7543800" cy="3295684"/>
          </a:xfrm>
        </p:spPr>
        <p:txBody>
          <a:bodyPr vert="horz" lIns="0" tIns="34290" rIns="0" bIns="34290" rtlCol="0">
            <a:noAutofit/>
          </a:bodyPr>
          <a:lstStyle/>
          <a:p>
            <a:pPr algn="ctr">
              <a:lnSpc>
                <a:spcPct val="90000"/>
              </a:lnSpc>
            </a:pPr>
            <a:r>
              <a:rPr lang="en-US" sz="1800" b="1" dirty="0"/>
              <a:t>Anatomy &amp; Physiology of Skin and other tissue</a:t>
            </a:r>
          </a:p>
          <a:p>
            <a:pPr algn="ctr">
              <a:lnSpc>
                <a:spcPct val="90000"/>
              </a:lnSpc>
            </a:pPr>
            <a:r>
              <a:rPr lang="en-US" sz="1800" b="1" dirty="0"/>
              <a:t>Factors leading to skin breakdown and wounds</a:t>
            </a:r>
          </a:p>
          <a:p>
            <a:pPr algn="ctr">
              <a:lnSpc>
                <a:spcPct val="90000"/>
              </a:lnSpc>
            </a:pPr>
            <a:r>
              <a:rPr lang="en-US" sz="1800" b="1" dirty="0"/>
              <a:t>Policy Creation &amp; Regulatory issues</a:t>
            </a:r>
          </a:p>
          <a:p>
            <a:pPr algn="ctr">
              <a:lnSpc>
                <a:spcPct val="90000"/>
              </a:lnSpc>
            </a:pPr>
            <a:r>
              <a:rPr lang="en-US" sz="1800" b="1" dirty="0"/>
              <a:t>Wound Healing &amp; Related barriers</a:t>
            </a:r>
          </a:p>
          <a:p>
            <a:pPr algn="ctr">
              <a:lnSpc>
                <a:spcPct val="90000"/>
              </a:lnSpc>
            </a:pPr>
            <a:r>
              <a:rPr lang="en-US" sz="1800" b="1" dirty="0"/>
              <a:t>Assessments &amp; Documentation</a:t>
            </a:r>
            <a:br>
              <a:rPr lang="en-US" sz="1800" dirty="0"/>
            </a:br>
            <a:r>
              <a:rPr lang="en-US" sz="1800" b="1" dirty="0"/>
              <a:t>Wound Management</a:t>
            </a:r>
          </a:p>
          <a:p>
            <a:pPr algn="ctr">
              <a:lnSpc>
                <a:spcPct val="90000"/>
              </a:lnSpc>
            </a:pPr>
            <a:r>
              <a:rPr lang="en-US" sz="1800" b="1" dirty="0"/>
              <a:t>Topical Therapy</a:t>
            </a:r>
          </a:p>
          <a:p>
            <a:pPr algn="ctr">
              <a:lnSpc>
                <a:spcPct val="90000"/>
              </a:lnSpc>
            </a:pPr>
            <a:r>
              <a:rPr lang="en-US" sz="1800" b="1" dirty="0"/>
              <a:t>Responding to Non-Healing Wounds</a:t>
            </a:r>
          </a:p>
          <a:p>
            <a:pPr algn="ctr">
              <a:lnSpc>
                <a:spcPct val="90000"/>
              </a:lnSpc>
            </a:pPr>
            <a:r>
              <a:rPr lang="en-US" sz="1800" b="1" dirty="0"/>
              <a:t>Lower Leg Ulcer Management</a:t>
            </a:r>
            <a:endParaRPr lang="en-US" sz="1800" dirty="0"/>
          </a:p>
        </p:txBody>
      </p:sp>
      <p:sp>
        <p:nvSpPr>
          <p:cNvPr id="9" name="Text Placeholder 6">
            <a:extLst>
              <a:ext uri="{FF2B5EF4-FFF2-40B4-BE49-F238E27FC236}">
                <a16:creationId xmlns:a16="http://schemas.microsoft.com/office/drawing/2014/main" id="{97993583-E42D-4F53-A6CC-A5658ADAEDBF}"/>
              </a:ext>
            </a:extLst>
          </p:cNvPr>
          <p:cNvSpPr txBox="1">
            <a:spLocks/>
          </p:cNvSpPr>
          <p:nvPr/>
        </p:nvSpPr>
        <p:spPr>
          <a:xfrm>
            <a:off x="4199942" y="6079887"/>
            <a:ext cx="4758611" cy="342900"/>
          </a:xfrm>
          <a:prstGeom prst="rect">
            <a:avLst/>
          </a:prstGeom>
        </p:spPr>
        <p:txBody>
          <a:bodyPr vert="horz" lIns="0" tIns="34290" rIns="0" bIns="3429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lgn="r">
              <a:lnSpc>
                <a:spcPct val="90000"/>
              </a:lnSpc>
              <a:buFont typeface="Calibri" panose="020F0502020204030204" pitchFamily="34" charset="0"/>
              <a:buNone/>
            </a:pPr>
            <a:r>
              <a:rPr lang="en-US" sz="900" dirty="0">
                <a:solidFill>
                  <a:srgbClr val="303030"/>
                </a:solidFill>
                <a:latin typeface="arial" panose="020B0604020202020204" pitchFamily="34" charset="0"/>
              </a:rPr>
              <a:t>WOCN Society (2020). Wound Treatment Associate Workbook</a:t>
            </a:r>
            <a:endParaRPr lang="en-US" sz="900" dirty="0"/>
          </a:p>
        </p:txBody>
      </p:sp>
    </p:spTree>
    <p:extLst>
      <p:ext uri="{BB962C8B-B14F-4D97-AF65-F5344CB8AC3E}">
        <p14:creationId xmlns:p14="http://schemas.microsoft.com/office/powerpoint/2010/main" val="3627496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084EE-F6D3-4224-8551-5493D2C7E9A5}"/>
              </a:ext>
            </a:extLst>
          </p:cNvPr>
          <p:cNvSpPr>
            <a:spLocks noGrp="1"/>
          </p:cNvSpPr>
          <p:nvPr>
            <p:ph type="title"/>
          </p:nvPr>
        </p:nvSpPr>
        <p:spPr/>
        <p:txBody>
          <a:bodyPr/>
          <a:lstStyle/>
          <a:p>
            <a:r>
              <a:rPr lang="en-US" dirty="0"/>
              <a:t>WTA-C Certification</a:t>
            </a:r>
          </a:p>
        </p:txBody>
      </p:sp>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3620257" y="781136"/>
            <a:ext cx="5199053" cy="5284621"/>
          </a:xfrm>
        </p:spPr>
        <p:txBody>
          <a:bodyPr>
            <a:normAutofit lnSpcReduction="10000"/>
          </a:bodyPr>
          <a:lstStyle/>
          <a:p>
            <a:pPr marL="342891" indent="0" algn="ctr">
              <a:lnSpc>
                <a:spcPct val="107000"/>
              </a:lnSpc>
              <a:spcBef>
                <a:spcPts val="0"/>
              </a:spcBef>
              <a:spcAft>
                <a:spcPts val="0"/>
              </a:spcAft>
              <a:buNone/>
              <a:tabLst>
                <a:tab pos="342892" algn="l"/>
              </a:tabLst>
            </a:pPr>
            <a:r>
              <a:rPr lang="en-US" sz="2800" b="1" dirty="0">
                <a:latin typeface="Calibri" panose="020F0502020204030204" pitchFamily="34" charset="0"/>
                <a:ea typeface="Calibri" panose="020F0502020204030204" pitchFamily="34" charset="0"/>
                <a:cs typeface="Calibri" panose="020F0502020204030204" pitchFamily="34" charset="0"/>
              </a:rPr>
              <a:t>Wound Treatment Associate Certified</a:t>
            </a:r>
          </a:p>
          <a:p>
            <a:pPr marL="727454" indent="-384563">
              <a:lnSpc>
                <a:spcPct val="107000"/>
              </a:lnSpc>
              <a:spcBef>
                <a:spcPts val="0"/>
              </a:spcBef>
              <a:spcAft>
                <a:spcPts val="0"/>
              </a:spcAft>
              <a:buFont typeface="+mj-lt"/>
              <a:buAutoNum type="arabicParenR"/>
              <a:tabLst>
                <a:tab pos="342892" algn="l"/>
              </a:tabLs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891" indent="0">
              <a:lnSpc>
                <a:spcPct val="107000"/>
              </a:lnSpc>
              <a:spcBef>
                <a:spcPts val="0"/>
              </a:spcBef>
              <a:spcAft>
                <a:spcPts val="0"/>
              </a:spcAft>
              <a:buNone/>
              <a:tabLst>
                <a:tab pos="342892" algn="l"/>
              </a:tabLst>
            </a:pPr>
            <a:r>
              <a:rPr lang="en-US" sz="2400" dirty="0">
                <a:solidFill>
                  <a:srgbClr val="333333"/>
                </a:solidFill>
                <a:latin typeface="fira sans"/>
              </a:rPr>
              <a:t>The WOCN Society developed the Wound Treatment Associate program to respond to the increasing demand for wound knowledgeable nurses.  WTAs provide optimal care under the care of a CWCN or LIP in the areas of skin health, acute and chronic wounds, as well as pressure injury prevention program, and much more.</a:t>
            </a:r>
          </a:p>
        </p:txBody>
      </p:sp>
      <p:sp>
        <p:nvSpPr>
          <p:cNvPr id="6" name="Text Placeholder 5">
            <a:extLst>
              <a:ext uri="{FF2B5EF4-FFF2-40B4-BE49-F238E27FC236}">
                <a16:creationId xmlns:a16="http://schemas.microsoft.com/office/drawing/2014/main" id="{C8227BB0-FDB1-4D2A-AE0E-BA6358355BA1}"/>
              </a:ext>
            </a:extLst>
          </p:cNvPr>
          <p:cNvSpPr>
            <a:spLocks noGrp="1"/>
          </p:cNvSpPr>
          <p:nvPr>
            <p:ph type="body" sz="half" idx="2"/>
          </p:nvPr>
        </p:nvSpPr>
        <p:spPr>
          <a:xfrm>
            <a:off x="228597" y="3195522"/>
            <a:ext cx="2969727" cy="2371355"/>
          </a:xfrm>
        </p:spPr>
        <p:txBody>
          <a:bodyPr>
            <a:normAutofit/>
          </a:bodyPr>
          <a:lstStyle/>
          <a:p>
            <a:r>
              <a:rPr lang="en-US" sz="1600" dirty="0"/>
              <a:t>How does someone become a WTA-C?</a:t>
            </a:r>
            <a:br>
              <a:rPr lang="en-US" sz="1600" dirty="0"/>
            </a:br>
            <a:endParaRPr lang="en-US" sz="1600" dirty="0"/>
          </a:p>
        </p:txBody>
      </p:sp>
      <p:sp>
        <p:nvSpPr>
          <p:cNvPr id="7" name="Text Placeholder 6">
            <a:extLst>
              <a:ext uri="{FF2B5EF4-FFF2-40B4-BE49-F238E27FC236}">
                <a16:creationId xmlns:a16="http://schemas.microsoft.com/office/drawing/2014/main" id="{E5D80043-FBB3-409C-8A26-4094588F0234}"/>
              </a:ext>
            </a:extLst>
          </p:cNvPr>
          <p:cNvSpPr txBox="1">
            <a:spLocks/>
          </p:cNvSpPr>
          <p:nvPr/>
        </p:nvSpPr>
        <p:spPr>
          <a:xfrm>
            <a:off x="5610224" y="6524625"/>
            <a:ext cx="3429003" cy="342900"/>
          </a:xfrm>
          <a:prstGeom prst="rect">
            <a:avLst/>
          </a:prstGeom>
        </p:spPr>
        <p:txBody>
          <a:bodyPr vert="horz" lIns="0" tIns="34290" rIns="0" bIns="3429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457200" indent="-457200">
              <a:lnSpc>
                <a:spcPct val="90000"/>
              </a:lnSpc>
              <a:buFont typeface="Calibri" panose="020F0502020204030204" pitchFamily="34" charset="0"/>
              <a:buNone/>
            </a:pPr>
            <a:r>
              <a:rPr lang="en-US" sz="900" dirty="0">
                <a:solidFill>
                  <a:srgbClr val="303030"/>
                </a:solidFill>
                <a:latin typeface="arial" panose="020B0604020202020204" pitchFamily="34" charset="0"/>
              </a:rPr>
              <a:t>WOCN Society (2021) Wound Treatment Associate Program.  www.wocn.org/wound-treatment-associate-program/</a:t>
            </a:r>
            <a:endParaRPr lang="en-US" sz="900" dirty="0"/>
          </a:p>
        </p:txBody>
      </p:sp>
    </p:spTree>
    <p:extLst>
      <p:ext uri="{BB962C8B-B14F-4D97-AF65-F5344CB8AC3E}">
        <p14:creationId xmlns:p14="http://schemas.microsoft.com/office/powerpoint/2010/main" val="1424148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084EE-F6D3-4224-8551-5493D2C7E9A5}"/>
              </a:ext>
            </a:extLst>
          </p:cNvPr>
          <p:cNvSpPr>
            <a:spLocks noGrp="1"/>
          </p:cNvSpPr>
          <p:nvPr>
            <p:ph type="title"/>
          </p:nvPr>
        </p:nvSpPr>
        <p:spPr/>
        <p:txBody>
          <a:bodyPr/>
          <a:lstStyle/>
          <a:p>
            <a:r>
              <a:rPr lang="en-US" dirty="0"/>
              <a:t>WTA-C Certification</a:t>
            </a:r>
          </a:p>
        </p:txBody>
      </p:sp>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3620257" y="781136"/>
            <a:ext cx="5199053" cy="5284621"/>
          </a:xfrm>
        </p:spPr>
        <p:txBody>
          <a:bodyPr>
            <a:normAutofit/>
          </a:bodyPr>
          <a:lstStyle/>
          <a:p>
            <a:pPr marL="727454" indent="-384563">
              <a:lnSpc>
                <a:spcPct val="107000"/>
              </a:lnSpc>
              <a:spcBef>
                <a:spcPts val="0"/>
              </a:spcBef>
              <a:spcAft>
                <a:spcPts val="0"/>
              </a:spcAft>
              <a:buFont typeface="+mj-lt"/>
              <a:buAutoNum type="arabicParenR"/>
              <a:tabLst>
                <a:tab pos="342892" algn="l"/>
              </a:tabLst>
            </a:pPr>
            <a:r>
              <a:rPr lang="en-US" sz="1800" dirty="0">
                <a:latin typeface="Calibri" panose="020F0502020204030204" pitchFamily="34" charset="0"/>
                <a:ea typeface="Calibri" panose="020F0502020204030204" pitchFamily="34" charset="0"/>
                <a:cs typeface="Calibri" panose="020F0502020204030204" pitchFamily="34" charset="0"/>
              </a:rPr>
              <a:t>Obtain Licensed Vocational Nurse (12–15-month program) or Associate Degree Nurse license (2 years).</a:t>
            </a:r>
          </a:p>
          <a:p>
            <a:pPr marL="727454" indent="-384563">
              <a:lnSpc>
                <a:spcPct val="107000"/>
              </a:lnSpc>
              <a:spcBef>
                <a:spcPts val="0"/>
              </a:spcBef>
              <a:spcAft>
                <a:spcPts val="0"/>
              </a:spcAft>
              <a:buFont typeface="+mj-lt"/>
              <a:buAutoNum type="arabicParenR"/>
              <a:tabLst>
                <a:tab pos="342892" algn="l"/>
              </a:tabLs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mj-lt"/>
              <a:buAutoNum type="arabicParenR"/>
              <a:tabLst>
                <a:tab pos="342892" algn="l"/>
              </a:tabLst>
            </a:pPr>
            <a:r>
              <a:rPr lang="en-US" sz="1800" dirty="0">
                <a:latin typeface="Calibri" panose="020F0502020204030204" pitchFamily="34" charset="0"/>
                <a:ea typeface="Calibri" panose="020F0502020204030204" pitchFamily="34" charset="0"/>
                <a:cs typeface="Calibri" panose="020F0502020204030204" pitchFamily="34" charset="0"/>
              </a:rPr>
              <a:t>Prepare for the certification exam. Three options:</a:t>
            </a:r>
          </a:p>
          <a:p>
            <a:pPr marL="1371566" lvl="1" indent="-342892">
              <a:lnSpc>
                <a:spcPct val="107000"/>
              </a:lnSpc>
              <a:spcBef>
                <a:spcPts val="0"/>
              </a:spcBef>
              <a:spcAft>
                <a:spcPts val="0"/>
              </a:spcAft>
              <a:buFont typeface="+mj-lt"/>
              <a:buAutoNum type="alphaLcPeriod"/>
              <a:tabLst>
                <a:tab pos="342892" algn="l"/>
              </a:tabLst>
            </a:pPr>
            <a:r>
              <a:rPr lang="en-US" sz="1800" dirty="0">
                <a:latin typeface="Calibri" panose="020F0502020204030204" pitchFamily="34" charset="0"/>
                <a:ea typeface="Calibri" panose="020F0502020204030204" pitchFamily="34" charset="0"/>
                <a:cs typeface="Calibri" panose="020F0502020204030204" pitchFamily="34" charset="0"/>
              </a:rPr>
              <a:t>WOCN Society’s WTA Course (32.25 CEU with clinical requirements)</a:t>
            </a:r>
          </a:p>
          <a:p>
            <a:pPr marL="1371566" lvl="1" indent="-342892">
              <a:lnSpc>
                <a:spcPct val="107000"/>
              </a:lnSpc>
              <a:spcBef>
                <a:spcPts val="0"/>
              </a:spcBef>
              <a:spcAft>
                <a:spcPts val="0"/>
              </a:spcAft>
              <a:buFont typeface="+mj-lt"/>
              <a:buAutoNum type="alphaLcPeriod"/>
              <a:tabLst>
                <a:tab pos="342892" algn="l"/>
              </a:tabLs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1371566" lvl="1" indent="-342892">
              <a:lnSpc>
                <a:spcPct val="107000"/>
              </a:lnSpc>
              <a:spcBef>
                <a:spcPts val="0"/>
              </a:spcBef>
              <a:spcAft>
                <a:spcPts val="0"/>
              </a:spcAft>
              <a:buFont typeface="+mj-lt"/>
              <a:buAutoNum type="alphaLcPeriod"/>
              <a:tabLst>
                <a:tab pos="342892" algn="l"/>
              </a:tabLst>
            </a:pPr>
            <a:r>
              <a:rPr lang="en-US" sz="1800" dirty="0" err="1">
                <a:latin typeface="Calibri" panose="020F0502020204030204" pitchFamily="34" charset="0"/>
                <a:ea typeface="Calibri" panose="020F0502020204030204" pitchFamily="34" charset="0"/>
                <a:cs typeface="Calibri" panose="020F0502020204030204" pitchFamily="34" charset="0"/>
              </a:rPr>
              <a:t>WebWOC</a:t>
            </a:r>
            <a:r>
              <a:rPr lang="en-US" sz="1800" dirty="0">
                <a:latin typeface="Calibri" panose="020F0502020204030204" pitchFamily="34" charset="0"/>
                <a:ea typeface="Calibri" panose="020F0502020204030204" pitchFamily="34" charset="0"/>
                <a:cs typeface="Calibri" panose="020F0502020204030204" pitchFamily="34" charset="0"/>
              </a:rPr>
              <a:t> Self Paced course (24 CEU)</a:t>
            </a:r>
          </a:p>
          <a:p>
            <a:pPr marL="1371566" lvl="1" indent="-342892">
              <a:lnSpc>
                <a:spcPct val="107000"/>
              </a:lnSpc>
              <a:spcBef>
                <a:spcPts val="0"/>
              </a:spcBef>
              <a:spcAft>
                <a:spcPts val="0"/>
              </a:spcAft>
              <a:buFont typeface="+mj-lt"/>
              <a:buAutoNum type="alphaLcPeriod"/>
              <a:tabLst>
                <a:tab pos="342892" algn="l"/>
              </a:tabLs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1371566" lvl="1" indent="-342892">
              <a:lnSpc>
                <a:spcPct val="107000"/>
              </a:lnSpc>
              <a:spcBef>
                <a:spcPts val="0"/>
              </a:spcBef>
              <a:spcAft>
                <a:spcPts val="0"/>
              </a:spcAft>
              <a:buFont typeface="+mj-lt"/>
              <a:buAutoNum type="alphaLcPeriod"/>
              <a:tabLst>
                <a:tab pos="342892" algn="l"/>
              </a:tabLst>
            </a:pPr>
            <a:r>
              <a:rPr lang="en-US" sz="1800" dirty="0">
                <a:latin typeface="Calibri" panose="020F0502020204030204" pitchFamily="34" charset="0"/>
                <a:ea typeface="Calibri" panose="020F0502020204030204" pitchFamily="34" charset="0"/>
                <a:cs typeface="Calibri" panose="020F0502020204030204" pitchFamily="34" charset="0"/>
              </a:rPr>
              <a:t>100 hours shadowing a wound specialist</a:t>
            </a:r>
          </a:p>
          <a:p>
            <a:pPr marL="727454" indent="-384563">
              <a:lnSpc>
                <a:spcPct val="107000"/>
              </a:lnSpc>
              <a:spcBef>
                <a:spcPts val="0"/>
              </a:spcBef>
              <a:spcAft>
                <a:spcPts val="0"/>
              </a:spcAft>
              <a:buFont typeface="+mj-lt"/>
              <a:buAutoNum type="arabicParenR"/>
              <a:tabLst>
                <a:tab pos="342892" algn="l"/>
              </a:tabLs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mj-lt"/>
              <a:buAutoNum type="arabicParenR"/>
              <a:tabLst>
                <a:tab pos="342892" algn="l"/>
              </a:tabLst>
            </a:pPr>
            <a:r>
              <a:rPr lang="en-US" sz="1800" dirty="0">
                <a:latin typeface="Calibri" panose="020F0502020204030204" pitchFamily="34" charset="0"/>
                <a:ea typeface="Calibri" panose="020F0502020204030204" pitchFamily="34" charset="0"/>
                <a:cs typeface="Calibri" panose="020F0502020204030204" pitchFamily="34" charset="0"/>
              </a:rPr>
              <a:t>For options a &amp; b above, shadow with wound specialist for 16 hours</a:t>
            </a:r>
          </a:p>
          <a:p>
            <a:pPr marL="727454" indent="-384563">
              <a:lnSpc>
                <a:spcPct val="107000"/>
              </a:lnSpc>
              <a:spcBef>
                <a:spcPts val="0"/>
              </a:spcBef>
              <a:spcAft>
                <a:spcPts val="0"/>
              </a:spcAft>
              <a:buFont typeface="+mj-lt"/>
              <a:buAutoNum type="arabicParenR"/>
              <a:tabLst>
                <a:tab pos="342892" algn="l"/>
              </a:tabLs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mj-lt"/>
              <a:buAutoNum type="arabicParenR"/>
              <a:tabLst>
                <a:tab pos="342892" algn="l"/>
              </a:tabLst>
            </a:pPr>
            <a:r>
              <a:rPr lang="en-US" sz="1800" dirty="0">
                <a:latin typeface="Calibri" panose="020F0502020204030204" pitchFamily="34" charset="0"/>
                <a:ea typeface="Calibri" panose="020F0502020204030204" pitchFamily="34" charset="0"/>
                <a:cs typeface="Calibri" panose="020F0502020204030204" pitchFamily="34" charset="0"/>
              </a:rPr>
              <a:t>Pass the WOCN-CB certification exam</a:t>
            </a:r>
          </a:p>
        </p:txBody>
      </p:sp>
      <p:sp>
        <p:nvSpPr>
          <p:cNvPr id="6" name="Text Placeholder 5">
            <a:extLst>
              <a:ext uri="{FF2B5EF4-FFF2-40B4-BE49-F238E27FC236}">
                <a16:creationId xmlns:a16="http://schemas.microsoft.com/office/drawing/2014/main" id="{C8227BB0-FDB1-4D2A-AE0E-BA6358355BA1}"/>
              </a:ext>
            </a:extLst>
          </p:cNvPr>
          <p:cNvSpPr>
            <a:spLocks noGrp="1"/>
          </p:cNvSpPr>
          <p:nvPr>
            <p:ph type="body" sz="half" idx="2"/>
          </p:nvPr>
        </p:nvSpPr>
        <p:spPr>
          <a:xfrm>
            <a:off x="228597" y="3195522"/>
            <a:ext cx="2969727" cy="2371355"/>
          </a:xfrm>
        </p:spPr>
        <p:txBody>
          <a:bodyPr>
            <a:normAutofit/>
          </a:bodyPr>
          <a:lstStyle/>
          <a:p>
            <a:r>
              <a:rPr lang="en-US" sz="1600" dirty="0"/>
              <a:t>How does someone become a WTA-C?</a:t>
            </a:r>
            <a:br>
              <a:rPr lang="en-US" sz="1600" dirty="0"/>
            </a:br>
            <a:endParaRPr lang="en-US" sz="1600" dirty="0"/>
          </a:p>
        </p:txBody>
      </p:sp>
      <p:sp>
        <p:nvSpPr>
          <p:cNvPr id="7" name="Text Placeholder 6">
            <a:extLst>
              <a:ext uri="{FF2B5EF4-FFF2-40B4-BE49-F238E27FC236}">
                <a16:creationId xmlns:a16="http://schemas.microsoft.com/office/drawing/2014/main" id="{E5D80043-FBB3-409C-8A26-4094588F0234}"/>
              </a:ext>
            </a:extLst>
          </p:cNvPr>
          <p:cNvSpPr txBox="1">
            <a:spLocks/>
          </p:cNvSpPr>
          <p:nvPr/>
        </p:nvSpPr>
        <p:spPr>
          <a:xfrm>
            <a:off x="5610224" y="6524625"/>
            <a:ext cx="3429003" cy="342900"/>
          </a:xfrm>
          <a:prstGeom prst="rect">
            <a:avLst/>
          </a:prstGeom>
        </p:spPr>
        <p:txBody>
          <a:bodyPr vert="horz" lIns="0" tIns="34290" rIns="0" bIns="3429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457200" indent="-457200">
              <a:lnSpc>
                <a:spcPct val="90000"/>
              </a:lnSpc>
              <a:buFont typeface="Calibri" panose="020F0502020204030204" pitchFamily="34" charset="0"/>
              <a:buNone/>
            </a:pPr>
            <a:r>
              <a:rPr lang="en-US" sz="900" dirty="0">
                <a:solidFill>
                  <a:srgbClr val="303030"/>
                </a:solidFill>
                <a:latin typeface="arial" panose="020B0604020202020204" pitchFamily="34" charset="0"/>
              </a:rPr>
              <a:t>WOCN Society (2021) Wound Treatment Associate Program.  www.wocn.org/wound-treatment-associate-program/</a:t>
            </a:r>
            <a:endParaRPr lang="en-US" sz="900" dirty="0"/>
          </a:p>
        </p:txBody>
      </p:sp>
    </p:spTree>
    <p:extLst>
      <p:ext uri="{BB962C8B-B14F-4D97-AF65-F5344CB8AC3E}">
        <p14:creationId xmlns:p14="http://schemas.microsoft.com/office/powerpoint/2010/main" val="339545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084EE-F6D3-4224-8551-5493D2C7E9A5}"/>
              </a:ext>
            </a:extLst>
          </p:cNvPr>
          <p:cNvSpPr>
            <a:spLocks noGrp="1"/>
          </p:cNvSpPr>
          <p:nvPr>
            <p:ph type="title"/>
          </p:nvPr>
        </p:nvSpPr>
        <p:spPr/>
        <p:txBody>
          <a:bodyPr/>
          <a:lstStyle/>
          <a:p>
            <a:r>
              <a:rPr lang="en-US" dirty="0"/>
              <a:t>CWCN Certification</a:t>
            </a:r>
          </a:p>
        </p:txBody>
      </p:sp>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3716350" y="603478"/>
            <a:ext cx="5199053" cy="5651043"/>
          </a:xfrm>
        </p:spPr>
        <p:txBody>
          <a:bodyPr>
            <a:normAutofit fontScale="85000" lnSpcReduction="20000"/>
          </a:bodyPr>
          <a:lstStyle/>
          <a:p>
            <a:pPr marL="342891" indent="0" algn="ctr">
              <a:lnSpc>
                <a:spcPct val="107000"/>
              </a:lnSpc>
              <a:spcBef>
                <a:spcPts val="0"/>
              </a:spcBef>
              <a:spcAft>
                <a:spcPts val="0"/>
              </a:spcAft>
              <a:buNone/>
              <a:tabLst>
                <a:tab pos="342892" algn="l"/>
              </a:tabLst>
            </a:pPr>
            <a:r>
              <a:rPr lang="en-US" sz="2600" b="1" dirty="0">
                <a:latin typeface="Calibri" panose="020F0502020204030204" pitchFamily="34" charset="0"/>
                <a:ea typeface="Calibri" panose="020F0502020204030204" pitchFamily="34" charset="0"/>
                <a:cs typeface="Calibri" panose="020F0502020204030204" pitchFamily="34" charset="0"/>
              </a:rPr>
              <a:t>Certified Wound Care Nurse Certification</a:t>
            </a:r>
          </a:p>
          <a:p>
            <a:pPr marL="342891" indent="0" algn="ctr">
              <a:lnSpc>
                <a:spcPct val="107000"/>
              </a:lnSpc>
              <a:spcBef>
                <a:spcPts val="0"/>
              </a:spcBef>
              <a:spcAft>
                <a:spcPts val="0"/>
              </a:spcAft>
              <a:buNone/>
              <a:tabLst>
                <a:tab pos="342892" algn="l"/>
              </a:tabLs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mj-lt"/>
              <a:buAutoNum type="arabicParenR"/>
              <a:tabLst>
                <a:tab pos="342892" algn="l"/>
              </a:tabLst>
            </a:pPr>
            <a:r>
              <a:rPr lang="en-US" sz="2200" dirty="0">
                <a:latin typeface="Calibri" panose="020F0502020204030204" pitchFamily="34" charset="0"/>
                <a:ea typeface="Calibri" panose="020F0502020204030204" pitchFamily="34" charset="0"/>
                <a:cs typeface="Calibri" panose="020F0502020204030204" pitchFamily="34" charset="0"/>
              </a:rPr>
              <a:t>Obtain BSN degree (4-year college degree) or higher</a:t>
            </a:r>
          </a:p>
          <a:p>
            <a:pPr marL="727454" indent="-384563">
              <a:lnSpc>
                <a:spcPct val="107000"/>
              </a:lnSpc>
              <a:spcBef>
                <a:spcPts val="0"/>
              </a:spcBef>
              <a:spcAft>
                <a:spcPts val="0"/>
              </a:spcAft>
              <a:buFont typeface="+mj-lt"/>
              <a:buAutoNum type="arabicParenR"/>
              <a:tabLst>
                <a:tab pos="342892" algn="l"/>
              </a:tabLst>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mj-lt"/>
              <a:buAutoNum type="arabicParenR"/>
              <a:tabLst>
                <a:tab pos="342892" algn="l"/>
              </a:tabLst>
            </a:pPr>
            <a:r>
              <a:rPr lang="en-US" sz="2200" dirty="0">
                <a:latin typeface="Calibri" panose="020F0502020204030204" pitchFamily="34" charset="0"/>
                <a:ea typeface="Calibri" panose="020F0502020204030204" pitchFamily="34" charset="0"/>
                <a:cs typeface="Calibri" panose="020F0502020204030204" pitchFamily="34" charset="0"/>
              </a:rPr>
              <a:t>Have 1 year nursing experience, and current clinical experience within the past 5 years</a:t>
            </a:r>
          </a:p>
          <a:p>
            <a:pPr marL="727454" indent="-384563">
              <a:lnSpc>
                <a:spcPct val="107000"/>
              </a:lnSpc>
              <a:spcBef>
                <a:spcPts val="0"/>
              </a:spcBef>
              <a:spcAft>
                <a:spcPts val="0"/>
              </a:spcAft>
              <a:buFont typeface="+mj-lt"/>
              <a:buAutoNum type="arabicParenR"/>
              <a:tabLst>
                <a:tab pos="342892" algn="l"/>
              </a:tabLst>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mj-lt"/>
              <a:buAutoNum type="arabicParenR"/>
              <a:tabLst>
                <a:tab pos="342892" algn="l"/>
              </a:tabLst>
            </a:pPr>
            <a:r>
              <a:rPr lang="en-US" sz="2200" dirty="0">
                <a:latin typeface="Calibri" panose="020F0502020204030204" pitchFamily="34" charset="0"/>
                <a:ea typeface="Calibri" panose="020F0502020204030204" pitchFamily="34" charset="0"/>
                <a:cs typeface="Calibri" panose="020F0502020204030204" pitchFamily="34" charset="0"/>
              </a:rPr>
              <a:t>Prepare for the certification exam by attending one of the following WOCN Society accredited CWCN programs:</a:t>
            </a:r>
          </a:p>
          <a:p>
            <a:pPr marL="1371566" lvl="1" indent="-342892">
              <a:lnSpc>
                <a:spcPct val="107000"/>
              </a:lnSpc>
              <a:spcBef>
                <a:spcPts val="0"/>
              </a:spcBef>
              <a:spcAft>
                <a:spcPts val="0"/>
              </a:spcAft>
              <a:buFont typeface="+mj-lt"/>
              <a:buAutoNum type="alphaLcPeriod"/>
              <a:tabLst>
                <a:tab pos="342892" algn="l"/>
              </a:tabLst>
            </a:pPr>
            <a:r>
              <a:rPr lang="en-US" sz="2200" dirty="0">
                <a:latin typeface="Calibri" panose="020F0502020204030204" pitchFamily="34" charset="0"/>
                <a:ea typeface="Calibri" panose="020F0502020204030204" pitchFamily="34" charset="0"/>
                <a:cs typeface="Calibri" panose="020F0502020204030204" pitchFamily="34" charset="0"/>
              </a:rPr>
              <a:t>Cleveland Clinic</a:t>
            </a:r>
          </a:p>
          <a:p>
            <a:pPr marL="1371566" lvl="1" indent="-342892">
              <a:lnSpc>
                <a:spcPct val="107000"/>
              </a:lnSpc>
              <a:spcBef>
                <a:spcPts val="0"/>
              </a:spcBef>
              <a:spcAft>
                <a:spcPts val="0"/>
              </a:spcAft>
              <a:buFont typeface="+mj-lt"/>
              <a:buAutoNum type="alphaLcPeriod"/>
              <a:tabLst>
                <a:tab pos="342892" algn="l"/>
              </a:tabLst>
            </a:pPr>
            <a:r>
              <a:rPr lang="en-US" sz="2200" dirty="0" err="1">
                <a:latin typeface="Calibri" panose="020F0502020204030204" pitchFamily="34" charset="0"/>
                <a:ea typeface="Calibri" panose="020F0502020204030204" pitchFamily="34" charset="0"/>
                <a:cs typeface="Calibri" panose="020F0502020204030204" pitchFamily="34" charset="0"/>
              </a:rPr>
              <a:t>WebWOC</a:t>
            </a:r>
            <a:r>
              <a:rPr lang="en-US" sz="2200" dirty="0">
                <a:latin typeface="Calibri" panose="020F0502020204030204" pitchFamily="34" charset="0"/>
                <a:ea typeface="Calibri" panose="020F0502020204030204" pitchFamily="34" charset="0"/>
                <a:cs typeface="Calibri" panose="020F0502020204030204" pitchFamily="34" charset="0"/>
              </a:rPr>
              <a:t> Nursing</a:t>
            </a:r>
          </a:p>
          <a:p>
            <a:pPr marL="1371566" lvl="1" indent="-342892">
              <a:lnSpc>
                <a:spcPct val="107000"/>
              </a:lnSpc>
              <a:spcBef>
                <a:spcPts val="0"/>
              </a:spcBef>
              <a:spcAft>
                <a:spcPts val="0"/>
              </a:spcAft>
              <a:buFont typeface="+mj-lt"/>
              <a:buAutoNum type="alphaLcPeriod"/>
              <a:tabLst>
                <a:tab pos="342892" algn="l"/>
              </a:tabLst>
            </a:pPr>
            <a:r>
              <a:rPr lang="en-US" sz="2200" dirty="0">
                <a:latin typeface="Calibri" panose="020F0502020204030204" pitchFamily="34" charset="0"/>
                <a:ea typeface="Calibri" panose="020F0502020204030204" pitchFamily="34" charset="0"/>
                <a:cs typeface="Calibri" panose="020F0502020204030204" pitchFamily="34" charset="0"/>
              </a:rPr>
              <a:t>Emory University</a:t>
            </a:r>
          </a:p>
          <a:p>
            <a:pPr marL="1371566" lvl="1" indent="-342892">
              <a:lnSpc>
                <a:spcPct val="107000"/>
              </a:lnSpc>
              <a:spcBef>
                <a:spcPts val="0"/>
              </a:spcBef>
              <a:spcAft>
                <a:spcPts val="0"/>
              </a:spcAft>
              <a:buFont typeface="+mj-lt"/>
              <a:buAutoNum type="alphaLcPeriod"/>
              <a:tabLst>
                <a:tab pos="342892" algn="l"/>
              </a:tabLst>
            </a:pPr>
            <a:r>
              <a:rPr lang="en-US" sz="2200" dirty="0">
                <a:latin typeface="Calibri" panose="020F0502020204030204" pitchFamily="34" charset="0"/>
                <a:ea typeface="Calibri" panose="020F0502020204030204" pitchFamily="34" charset="0"/>
                <a:cs typeface="Calibri" panose="020F0502020204030204" pitchFamily="34" charset="0"/>
              </a:rPr>
              <a:t>Relias Wound Care</a:t>
            </a:r>
          </a:p>
          <a:p>
            <a:pPr marL="1371566" lvl="1" indent="-342892">
              <a:lnSpc>
                <a:spcPct val="107000"/>
              </a:lnSpc>
              <a:spcBef>
                <a:spcPts val="0"/>
              </a:spcBef>
              <a:spcAft>
                <a:spcPts val="0"/>
              </a:spcAft>
              <a:buFont typeface="+mj-lt"/>
              <a:buAutoNum type="alphaLcPeriod"/>
              <a:tabLst>
                <a:tab pos="342892" algn="l"/>
              </a:tabLst>
            </a:pPr>
            <a:r>
              <a:rPr lang="en-US" sz="2200" dirty="0">
                <a:latin typeface="Calibri" panose="020F0502020204030204" pitchFamily="34" charset="0"/>
                <a:ea typeface="Calibri" panose="020F0502020204030204" pitchFamily="34" charset="0"/>
                <a:cs typeface="Calibri" panose="020F0502020204030204" pitchFamily="34" charset="0"/>
              </a:rPr>
              <a:t>Rutgers University</a:t>
            </a:r>
          </a:p>
          <a:p>
            <a:pPr marL="1371566" lvl="1" indent="-342892">
              <a:lnSpc>
                <a:spcPct val="107000"/>
              </a:lnSpc>
              <a:spcBef>
                <a:spcPts val="0"/>
              </a:spcBef>
              <a:spcAft>
                <a:spcPts val="0"/>
              </a:spcAft>
              <a:buFont typeface="+mj-lt"/>
              <a:buAutoNum type="alphaLcPeriod"/>
              <a:tabLst>
                <a:tab pos="342892" algn="l"/>
              </a:tabLst>
            </a:pPr>
            <a:r>
              <a:rPr lang="en-US" sz="2200" dirty="0">
                <a:latin typeface="Calibri" panose="020F0502020204030204" pitchFamily="34" charset="0"/>
                <a:ea typeface="Calibri" panose="020F0502020204030204" pitchFamily="34" charset="0"/>
                <a:cs typeface="Calibri" panose="020F0502020204030204" pitchFamily="34" charset="0"/>
              </a:rPr>
              <a:t>Valley Foundation School of Nursing</a:t>
            </a:r>
          </a:p>
          <a:p>
            <a:pPr marL="727454" indent="-384563">
              <a:lnSpc>
                <a:spcPct val="107000"/>
              </a:lnSpc>
              <a:spcBef>
                <a:spcPts val="0"/>
              </a:spcBef>
              <a:spcAft>
                <a:spcPts val="0"/>
              </a:spcAft>
              <a:buFont typeface="+mj-lt"/>
              <a:buAutoNum type="arabicParenR"/>
              <a:tabLst>
                <a:tab pos="342892" algn="l"/>
              </a:tabLst>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mj-lt"/>
              <a:buAutoNum type="arabicParenR"/>
              <a:tabLst>
                <a:tab pos="342892" algn="l"/>
              </a:tabLst>
            </a:pPr>
            <a:r>
              <a:rPr lang="en-US" sz="2200" dirty="0">
                <a:latin typeface="Calibri" panose="020F0502020204030204" pitchFamily="34" charset="0"/>
                <a:ea typeface="Calibri" panose="020F0502020204030204" pitchFamily="34" charset="0"/>
                <a:cs typeface="Calibri" panose="020F0502020204030204" pitchFamily="34" charset="0"/>
              </a:rPr>
              <a:t>Shadow with wound specialist for 40-120 hours depending on program.</a:t>
            </a:r>
          </a:p>
          <a:p>
            <a:pPr marL="727454" indent="-384563">
              <a:lnSpc>
                <a:spcPct val="107000"/>
              </a:lnSpc>
              <a:spcBef>
                <a:spcPts val="0"/>
              </a:spcBef>
              <a:spcAft>
                <a:spcPts val="0"/>
              </a:spcAft>
              <a:buFont typeface="+mj-lt"/>
              <a:buAutoNum type="arabicParenR"/>
              <a:tabLst>
                <a:tab pos="342892" algn="l"/>
              </a:tabLst>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mj-lt"/>
              <a:buAutoNum type="arabicParenR"/>
              <a:tabLst>
                <a:tab pos="342892" algn="l"/>
              </a:tabLst>
            </a:pPr>
            <a:r>
              <a:rPr lang="en-US" sz="2200" dirty="0">
                <a:latin typeface="Calibri" panose="020F0502020204030204" pitchFamily="34" charset="0"/>
                <a:ea typeface="Calibri" panose="020F0502020204030204" pitchFamily="34" charset="0"/>
                <a:cs typeface="Calibri" panose="020F0502020204030204" pitchFamily="34" charset="0"/>
              </a:rPr>
              <a:t>Pass the WOCN-CB certification exam</a:t>
            </a:r>
          </a:p>
          <a:p>
            <a:endParaRPr lang="en-US" sz="1800" dirty="0">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C8227BB0-FDB1-4D2A-AE0E-BA6358355BA1}"/>
              </a:ext>
            </a:extLst>
          </p:cNvPr>
          <p:cNvSpPr>
            <a:spLocks noGrp="1"/>
          </p:cNvSpPr>
          <p:nvPr>
            <p:ph type="body" sz="half" idx="2"/>
          </p:nvPr>
        </p:nvSpPr>
        <p:spPr>
          <a:xfrm>
            <a:off x="228597" y="3195522"/>
            <a:ext cx="2969727" cy="2371355"/>
          </a:xfrm>
        </p:spPr>
        <p:txBody>
          <a:bodyPr>
            <a:normAutofit/>
          </a:bodyPr>
          <a:lstStyle/>
          <a:p>
            <a:r>
              <a:rPr lang="en-US" sz="1600" dirty="0"/>
              <a:t>How does someone become a CWCN?</a:t>
            </a:r>
          </a:p>
        </p:txBody>
      </p:sp>
      <p:sp>
        <p:nvSpPr>
          <p:cNvPr id="7" name="Text Placeholder 6">
            <a:extLst>
              <a:ext uri="{FF2B5EF4-FFF2-40B4-BE49-F238E27FC236}">
                <a16:creationId xmlns:a16="http://schemas.microsoft.com/office/drawing/2014/main" id="{0529A2F0-0A8F-40F3-971C-453D8BF99E6D}"/>
              </a:ext>
            </a:extLst>
          </p:cNvPr>
          <p:cNvSpPr txBox="1">
            <a:spLocks/>
          </p:cNvSpPr>
          <p:nvPr/>
        </p:nvSpPr>
        <p:spPr>
          <a:xfrm>
            <a:off x="4019550" y="6524625"/>
            <a:ext cx="5019678" cy="342900"/>
          </a:xfrm>
          <a:prstGeom prst="rect">
            <a:avLst/>
          </a:prstGeom>
        </p:spPr>
        <p:txBody>
          <a:bodyPr vert="horz" lIns="0" tIns="34290" rIns="0" bIns="3429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457200" indent="-457200">
              <a:lnSpc>
                <a:spcPct val="90000"/>
              </a:lnSpc>
              <a:buFont typeface="Calibri" panose="020F0502020204030204" pitchFamily="34" charset="0"/>
              <a:buNone/>
            </a:pPr>
            <a:r>
              <a:rPr lang="en-US" sz="900" dirty="0">
                <a:solidFill>
                  <a:srgbClr val="303030"/>
                </a:solidFill>
                <a:latin typeface="arial" panose="020B0604020202020204" pitchFamily="34" charset="0"/>
              </a:rPr>
              <a:t>WOCN Society (2021) Accreditation.  www.wocn.org/become-a-woc-nurse/accredited-programs/</a:t>
            </a:r>
            <a:endParaRPr lang="en-US" sz="900" dirty="0"/>
          </a:p>
        </p:txBody>
      </p:sp>
    </p:spTree>
    <p:extLst>
      <p:ext uri="{BB962C8B-B14F-4D97-AF65-F5344CB8AC3E}">
        <p14:creationId xmlns:p14="http://schemas.microsoft.com/office/powerpoint/2010/main" val="129190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822724" y="559021"/>
            <a:ext cx="7543800" cy="1088068"/>
          </a:xfrm>
        </p:spPr>
        <p:txBody>
          <a:bodyPr vert="horz" lIns="68580" tIns="34290" rIns="68580" bIns="34290" rtlCol="0" anchor="b">
            <a:normAutofit/>
          </a:bodyPr>
          <a:lstStyle/>
          <a:p>
            <a:pPr algn="ctr"/>
            <a:r>
              <a:rPr lang="en-US" dirty="0"/>
              <a:t>Objectives</a:t>
            </a:r>
          </a:p>
        </p:txBody>
      </p:sp>
      <p:graphicFrame>
        <p:nvGraphicFramePr>
          <p:cNvPr id="4" name="Table 4">
            <a:extLst>
              <a:ext uri="{FF2B5EF4-FFF2-40B4-BE49-F238E27FC236}">
                <a16:creationId xmlns:a16="http://schemas.microsoft.com/office/drawing/2014/main" id="{C266CDD0-3E96-40BD-8324-62D1DD86152D}"/>
              </a:ext>
            </a:extLst>
          </p:cNvPr>
          <p:cNvGraphicFramePr>
            <a:graphicFrameLocks noGrp="1"/>
          </p:cNvGraphicFramePr>
          <p:nvPr>
            <p:ph idx="1"/>
            <p:extLst>
              <p:ext uri="{D42A27DB-BD31-4B8C-83A1-F6EECF244321}">
                <p14:modId xmlns:p14="http://schemas.microsoft.com/office/powerpoint/2010/main" val="3448589944"/>
              </p:ext>
            </p:extLst>
          </p:nvPr>
        </p:nvGraphicFramePr>
        <p:xfrm>
          <a:off x="822724" y="2062712"/>
          <a:ext cx="7543800" cy="3687907"/>
        </p:xfrm>
        <a:graphic>
          <a:graphicData uri="http://schemas.openxmlformats.org/drawingml/2006/table">
            <a:tbl>
              <a:tblPr firstRow="1" bandRow="1">
                <a:noFill/>
                <a:tableStyleId>{3B4B98B0-60AC-42C2-AFA5-B58CD77FA1E5}</a:tableStyleId>
              </a:tblPr>
              <a:tblGrid>
                <a:gridCol w="7543800">
                  <a:extLst>
                    <a:ext uri="{9D8B030D-6E8A-4147-A177-3AD203B41FA5}">
                      <a16:colId xmlns:a16="http://schemas.microsoft.com/office/drawing/2014/main" val="2981917977"/>
                    </a:ext>
                  </a:extLst>
                </a:gridCol>
              </a:tblGrid>
              <a:tr h="459986">
                <a:tc>
                  <a:txBody>
                    <a:bodyPr/>
                    <a:lstStyle/>
                    <a:p>
                      <a:pPr algn="ctr"/>
                      <a:r>
                        <a:rPr lang="en-US" sz="1800" b="0" cap="all" spc="150" dirty="0">
                          <a:solidFill>
                            <a:schemeClr val="lt1"/>
                          </a:solidFill>
                          <a:latin typeface="Calibri" panose="020F0502020204030204" pitchFamily="34" charset="0"/>
                          <a:cs typeface="Calibri" panose="020F0502020204030204" pitchFamily="34" charset="0"/>
                        </a:rPr>
                        <a:t>By the End of this course participants will be able to:</a:t>
                      </a:r>
                    </a:p>
                  </a:txBody>
                  <a:tcPr marL="113296" marR="113296" marT="113296" marB="113296">
                    <a:lnL w="12700" cmpd="sng">
                      <a:noFill/>
                    </a:lnL>
                    <a:lnR w="12700" cmpd="sng">
                      <a:noFill/>
                    </a:lnR>
                    <a:lnT w="12700" cmpd="sng">
                      <a:noFill/>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580512675"/>
                  </a:ext>
                </a:extLst>
              </a:tr>
              <a:tr h="459986">
                <a:tc>
                  <a:txBody>
                    <a:bodyPr/>
                    <a:lstStyle/>
                    <a:p>
                      <a:pPr algn="ctr"/>
                      <a:r>
                        <a:rPr lang="en-US" sz="1800" cap="none" spc="0" dirty="0">
                          <a:solidFill>
                            <a:schemeClr val="tx1"/>
                          </a:solidFill>
                          <a:latin typeface="Calibri" panose="020F0502020204030204" pitchFamily="34" charset="0"/>
                          <a:cs typeface="Calibri" panose="020F0502020204030204" pitchFamily="34" charset="0"/>
                        </a:rPr>
                        <a:t>Understand the history of the Wound Care Nurse specialty</a:t>
                      </a:r>
                    </a:p>
                  </a:txBody>
                  <a:tcPr marL="113296" marR="113296" marT="113296" marB="113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5369860"/>
                  </a:ext>
                </a:extLst>
              </a:tr>
              <a:tr h="459986">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latin typeface="Calibri" panose="020F0502020204030204" pitchFamily="34" charset="0"/>
                          <a:cs typeface="Calibri" panose="020F0502020204030204" pitchFamily="34" charset="0"/>
                        </a:rPr>
                        <a:t>Identify the benefits &amp; “gold standard” for wound nurse certifications</a:t>
                      </a:r>
                    </a:p>
                  </a:txBody>
                  <a:tcPr marL="113296" marR="113296" marT="113296" marB="113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92339"/>
                  </a:ext>
                </a:extLst>
              </a:tr>
              <a:tr h="459986">
                <a:tc>
                  <a:txBody>
                    <a:bodyPr/>
                    <a:lstStyle/>
                    <a:p>
                      <a:pPr algn="ctr"/>
                      <a:r>
                        <a:rPr lang="en-US" sz="1800" cap="none" spc="0" dirty="0">
                          <a:solidFill>
                            <a:schemeClr val="tx1"/>
                          </a:solidFill>
                          <a:latin typeface="Calibri" panose="020F0502020204030204" pitchFamily="34" charset="0"/>
                          <a:cs typeface="Calibri" panose="020F0502020204030204" pitchFamily="34" charset="0"/>
                        </a:rPr>
                        <a:t>Recognize wound nurse certifications available via the WOCN Society</a:t>
                      </a:r>
                    </a:p>
                  </a:txBody>
                  <a:tcPr marL="113296" marR="113296" marT="113296" marB="113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431865"/>
                  </a:ext>
                </a:extLst>
              </a:tr>
              <a:tr h="459986">
                <a:tc>
                  <a:txBody>
                    <a:bodyPr/>
                    <a:lstStyle/>
                    <a:p>
                      <a:pPr algn="ctr"/>
                      <a:r>
                        <a:rPr lang="en-US" sz="1800" cap="none" spc="0" dirty="0">
                          <a:solidFill>
                            <a:schemeClr val="tx1"/>
                          </a:solidFill>
                          <a:latin typeface="Calibri" panose="020F0502020204030204" pitchFamily="34" charset="0"/>
                          <a:cs typeface="Calibri" panose="020F0502020204030204" pitchFamily="34" charset="0"/>
                        </a:rPr>
                        <a:t>Describe evidence-based knowledge on the use of wound nurse certification</a:t>
                      </a:r>
                    </a:p>
                  </a:txBody>
                  <a:tcPr marL="113296" marR="113296" marT="113296" marB="113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989361"/>
                  </a:ext>
                </a:extLst>
              </a:tr>
              <a:tr h="459986">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latin typeface="Calibri" panose="020F0502020204030204" pitchFamily="34" charset="0"/>
                          <a:cs typeface="Calibri" panose="020F0502020204030204" pitchFamily="34" charset="0"/>
                        </a:rPr>
                        <a:t>Identify good candidates for hiring a wound nurse specialist</a:t>
                      </a:r>
                    </a:p>
                  </a:txBody>
                  <a:tcPr marL="113296" marR="113296" marT="113296" marB="113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7875161"/>
                  </a:ext>
                </a:extLst>
              </a:tr>
              <a:tr h="682435">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latin typeface="Calibri" panose="020F0502020204030204" pitchFamily="34" charset="0"/>
                          <a:cs typeface="Calibri" panose="020F0502020204030204" pitchFamily="34" charset="0"/>
                        </a:rPr>
                        <a:t>Understand the full potential for wound nurse specialists in facilities</a:t>
                      </a:r>
                    </a:p>
                  </a:txBody>
                  <a:tcPr marL="113296" marR="113296" marT="113296" marB="113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7912573"/>
                  </a:ext>
                </a:extLst>
              </a:tr>
            </a:tbl>
          </a:graphicData>
        </a:graphic>
      </p:graphicFrame>
    </p:spTree>
    <p:extLst>
      <p:ext uri="{BB962C8B-B14F-4D97-AF65-F5344CB8AC3E}">
        <p14:creationId xmlns:p14="http://schemas.microsoft.com/office/powerpoint/2010/main" val="2933514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084EE-F6D3-4224-8551-5493D2C7E9A5}"/>
              </a:ext>
            </a:extLst>
          </p:cNvPr>
          <p:cNvSpPr>
            <a:spLocks noGrp="1"/>
          </p:cNvSpPr>
          <p:nvPr>
            <p:ph type="title"/>
          </p:nvPr>
        </p:nvSpPr>
        <p:spPr/>
        <p:txBody>
          <a:bodyPr/>
          <a:lstStyle/>
          <a:p>
            <a:r>
              <a:rPr lang="en-US" dirty="0"/>
              <a:t>AP-CWCN Certification</a:t>
            </a:r>
          </a:p>
        </p:txBody>
      </p:sp>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3716350" y="603478"/>
            <a:ext cx="5199053" cy="5651043"/>
          </a:xfrm>
        </p:spPr>
        <p:txBody>
          <a:bodyPr>
            <a:normAutofit fontScale="92500" lnSpcReduction="20000"/>
          </a:bodyPr>
          <a:lstStyle/>
          <a:p>
            <a:pPr marL="342891" indent="0" algn="ctr">
              <a:lnSpc>
                <a:spcPct val="107000"/>
              </a:lnSpc>
              <a:spcBef>
                <a:spcPts val="0"/>
              </a:spcBef>
              <a:spcAft>
                <a:spcPts val="0"/>
              </a:spcAft>
              <a:buNone/>
              <a:tabLst>
                <a:tab pos="342892" algn="l"/>
              </a:tabLst>
            </a:pPr>
            <a:r>
              <a:rPr lang="en-US" sz="2400" b="1" dirty="0">
                <a:latin typeface="Calibri" panose="020F0502020204030204" pitchFamily="34" charset="0"/>
                <a:ea typeface="Calibri" panose="020F0502020204030204" pitchFamily="34" charset="0"/>
                <a:cs typeface="Calibri" panose="020F0502020204030204" pitchFamily="34" charset="0"/>
              </a:rPr>
              <a:t>Advanced Practice Certified Wound Care Nurse Certification</a:t>
            </a:r>
          </a:p>
          <a:p>
            <a:pPr marL="342891" indent="0" algn="ctr">
              <a:lnSpc>
                <a:spcPct val="107000"/>
              </a:lnSpc>
              <a:spcBef>
                <a:spcPts val="0"/>
              </a:spcBef>
              <a:spcAft>
                <a:spcPts val="0"/>
              </a:spcAft>
              <a:buNone/>
              <a:tabLst>
                <a:tab pos="342892" algn="l"/>
              </a:tabLs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mj-lt"/>
              <a:buAutoNum type="arabicParenR"/>
              <a:tabLst>
                <a:tab pos="342892" algn="l"/>
              </a:tabLst>
            </a:pPr>
            <a:r>
              <a:rPr lang="en-US" sz="1800" dirty="0">
                <a:latin typeface="Calibri" panose="020F0502020204030204" pitchFamily="34" charset="0"/>
                <a:ea typeface="Calibri" panose="020F0502020204030204" pitchFamily="34" charset="0"/>
                <a:cs typeface="Calibri" panose="020F0502020204030204" pitchFamily="34" charset="0"/>
              </a:rPr>
              <a:t>Obtain a Masters or Doctorate degree</a:t>
            </a:r>
          </a:p>
          <a:p>
            <a:pPr marL="727454" indent="-384563">
              <a:lnSpc>
                <a:spcPct val="107000"/>
              </a:lnSpc>
              <a:spcBef>
                <a:spcPts val="0"/>
              </a:spcBef>
              <a:spcAft>
                <a:spcPts val="0"/>
              </a:spcAft>
              <a:buFont typeface="+mj-lt"/>
              <a:buAutoNum type="arabicParenR"/>
              <a:tabLst>
                <a:tab pos="342892" algn="l"/>
              </a:tabLs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mj-lt"/>
              <a:buAutoNum type="arabicParenR"/>
              <a:tabLst>
                <a:tab pos="342892" algn="l"/>
              </a:tabLst>
            </a:pPr>
            <a:r>
              <a:rPr lang="en-US" sz="1800" dirty="0">
                <a:latin typeface="Calibri" panose="020F0502020204030204" pitchFamily="34" charset="0"/>
                <a:ea typeface="Calibri" panose="020F0502020204030204" pitchFamily="34" charset="0"/>
                <a:cs typeface="Calibri" panose="020F0502020204030204" pitchFamily="34" charset="0"/>
              </a:rPr>
              <a:t>Have 1 year nursing experience, and current clinical experience within the past 5 years</a:t>
            </a:r>
          </a:p>
          <a:p>
            <a:pPr marL="727454" indent="-384563">
              <a:lnSpc>
                <a:spcPct val="107000"/>
              </a:lnSpc>
              <a:spcBef>
                <a:spcPts val="0"/>
              </a:spcBef>
              <a:spcAft>
                <a:spcPts val="0"/>
              </a:spcAft>
              <a:buFont typeface="+mj-lt"/>
              <a:buAutoNum type="arabicParenR"/>
              <a:tabLst>
                <a:tab pos="342892" algn="l"/>
              </a:tabLs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mj-lt"/>
              <a:buAutoNum type="arabicParenR"/>
              <a:tabLst>
                <a:tab pos="342892" algn="l"/>
              </a:tabLst>
            </a:pPr>
            <a:r>
              <a:rPr lang="en-US" sz="1800" dirty="0">
                <a:latin typeface="Calibri" panose="020F0502020204030204" pitchFamily="34" charset="0"/>
                <a:ea typeface="Calibri" panose="020F0502020204030204" pitchFamily="34" charset="0"/>
                <a:cs typeface="Calibri" panose="020F0502020204030204" pitchFamily="34" charset="0"/>
              </a:rPr>
              <a:t>Prepare for the certification exam by attending one of the following WOCN Society accredited CWCN programs:</a:t>
            </a:r>
          </a:p>
          <a:p>
            <a:pPr marL="1371566" lvl="1" indent="-342892">
              <a:lnSpc>
                <a:spcPct val="107000"/>
              </a:lnSpc>
              <a:spcBef>
                <a:spcPts val="0"/>
              </a:spcBef>
              <a:spcAft>
                <a:spcPts val="0"/>
              </a:spcAft>
              <a:buFont typeface="+mj-lt"/>
              <a:buAutoNum type="alphaLcPeriod"/>
              <a:tabLst>
                <a:tab pos="342892" algn="l"/>
              </a:tabLst>
            </a:pPr>
            <a:r>
              <a:rPr lang="en-US" sz="1800" dirty="0">
                <a:latin typeface="Calibri" panose="020F0502020204030204" pitchFamily="34" charset="0"/>
                <a:ea typeface="Calibri" panose="020F0502020204030204" pitchFamily="34" charset="0"/>
                <a:cs typeface="Calibri" panose="020F0502020204030204" pitchFamily="34" charset="0"/>
              </a:rPr>
              <a:t>Cleveland Clinic</a:t>
            </a:r>
          </a:p>
          <a:p>
            <a:pPr marL="1371566" lvl="1" indent="-342892">
              <a:lnSpc>
                <a:spcPct val="107000"/>
              </a:lnSpc>
              <a:spcBef>
                <a:spcPts val="0"/>
              </a:spcBef>
              <a:spcAft>
                <a:spcPts val="0"/>
              </a:spcAft>
              <a:buFont typeface="+mj-lt"/>
              <a:buAutoNum type="alphaLcPeriod"/>
              <a:tabLst>
                <a:tab pos="342892" algn="l"/>
              </a:tabLst>
            </a:pPr>
            <a:r>
              <a:rPr lang="en-US" sz="1800" dirty="0" err="1">
                <a:latin typeface="Calibri" panose="020F0502020204030204" pitchFamily="34" charset="0"/>
                <a:ea typeface="Calibri" panose="020F0502020204030204" pitchFamily="34" charset="0"/>
                <a:cs typeface="Calibri" panose="020F0502020204030204" pitchFamily="34" charset="0"/>
              </a:rPr>
              <a:t>WebWOC</a:t>
            </a:r>
            <a:r>
              <a:rPr lang="en-US" sz="1800" dirty="0">
                <a:latin typeface="Calibri" panose="020F0502020204030204" pitchFamily="34" charset="0"/>
                <a:ea typeface="Calibri" panose="020F0502020204030204" pitchFamily="34" charset="0"/>
                <a:cs typeface="Calibri" panose="020F0502020204030204" pitchFamily="34" charset="0"/>
              </a:rPr>
              <a:t> Nursing</a:t>
            </a:r>
          </a:p>
          <a:p>
            <a:pPr marL="1371566" lvl="1" indent="-342892">
              <a:lnSpc>
                <a:spcPct val="107000"/>
              </a:lnSpc>
              <a:spcBef>
                <a:spcPts val="0"/>
              </a:spcBef>
              <a:spcAft>
                <a:spcPts val="0"/>
              </a:spcAft>
              <a:buFont typeface="+mj-lt"/>
              <a:buAutoNum type="alphaLcPeriod"/>
              <a:tabLst>
                <a:tab pos="342892" algn="l"/>
              </a:tabLst>
            </a:pPr>
            <a:r>
              <a:rPr lang="en-US" sz="1800" dirty="0">
                <a:latin typeface="Calibri" panose="020F0502020204030204" pitchFamily="34" charset="0"/>
                <a:ea typeface="Calibri" panose="020F0502020204030204" pitchFamily="34" charset="0"/>
                <a:cs typeface="Calibri" panose="020F0502020204030204" pitchFamily="34" charset="0"/>
              </a:rPr>
              <a:t>Emory University</a:t>
            </a:r>
          </a:p>
          <a:p>
            <a:pPr marL="1371566" lvl="1" indent="-342892">
              <a:lnSpc>
                <a:spcPct val="107000"/>
              </a:lnSpc>
              <a:spcBef>
                <a:spcPts val="0"/>
              </a:spcBef>
              <a:spcAft>
                <a:spcPts val="0"/>
              </a:spcAft>
              <a:buFont typeface="+mj-lt"/>
              <a:buAutoNum type="alphaLcPeriod"/>
              <a:tabLst>
                <a:tab pos="342892" algn="l"/>
              </a:tabLst>
            </a:pPr>
            <a:r>
              <a:rPr lang="en-US" sz="1800" dirty="0">
                <a:latin typeface="Calibri" panose="020F0502020204030204" pitchFamily="34" charset="0"/>
                <a:ea typeface="Calibri" panose="020F0502020204030204" pitchFamily="34" charset="0"/>
                <a:cs typeface="Calibri" panose="020F0502020204030204" pitchFamily="34" charset="0"/>
              </a:rPr>
              <a:t>Relias Wound Care</a:t>
            </a:r>
          </a:p>
          <a:p>
            <a:pPr marL="1371566" lvl="1" indent="-342892">
              <a:lnSpc>
                <a:spcPct val="107000"/>
              </a:lnSpc>
              <a:spcBef>
                <a:spcPts val="0"/>
              </a:spcBef>
              <a:spcAft>
                <a:spcPts val="0"/>
              </a:spcAft>
              <a:buFont typeface="+mj-lt"/>
              <a:buAutoNum type="alphaLcPeriod"/>
              <a:tabLst>
                <a:tab pos="342892" algn="l"/>
              </a:tabLst>
            </a:pPr>
            <a:r>
              <a:rPr lang="en-US" sz="1800" dirty="0">
                <a:latin typeface="Calibri" panose="020F0502020204030204" pitchFamily="34" charset="0"/>
                <a:ea typeface="Calibri" panose="020F0502020204030204" pitchFamily="34" charset="0"/>
                <a:cs typeface="Calibri" panose="020F0502020204030204" pitchFamily="34" charset="0"/>
              </a:rPr>
              <a:t>Rutgers University</a:t>
            </a:r>
          </a:p>
          <a:p>
            <a:pPr marL="1371566" lvl="1" indent="-342892">
              <a:lnSpc>
                <a:spcPct val="107000"/>
              </a:lnSpc>
              <a:spcBef>
                <a:spcPts val="0"/>
              </a:spcBef>
              <a:spcAft>
                <a:spcPts val="0"/>
              </a:spcAft>
              <a:buFont typeface="+mj-lt"/>
              <a:buAutoNum type="alphaLcPeriod"/>
              <a:tabLst>
                <a:tab pos="342892" algn="l"/>
              </a:tabLst>
            </a:pPr>
            <a:r>
              <a:rPr lang="en-US" sz="1800" dirty="0">
                <a:latin typeface="Calibri" panose="020F0502020204030204" pitchFamily="34" charset="0"/>
                <a:ea typeface="Calibri" panose="020F0502020204030204" pitchFamily="34" charset="0"/>
                <a:cs typeface="Calibri" panose="020F0502020204030204" pitchFamily="34" charset="0"/>
              </a:rPr>
              <a:t>Valley Foundation School of Nursing</a:t>
            </a:r>
          </a:p>
          <a:p>
            <a:pPr marL="342891" indent="0">
              <a:lnSpc>
                <a:spcPct val="107000"/>
              </a:lnSpc>
              <a:spcBef>
                <a:spcPts val="0"/>
              </a:spcBef>
              <a:spcAft>
                <a:spcPts val="0"/>
              </a:spcAft>
              <a:buNone/>
              <a:tabLst>
                <a:tab pos="342892" algn="l"/>
              </a:tabLs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mj-lt"/>
              <a:buAutoNum type="arabicParenR"/>
              <a:tabLst>
                <a:tab pos="342892" algn="l"/>
              </a:tabLst>
            </a:pPr>
            <a:r>
              <a:rPr lang="en-US" sz="1800" dirty="0">
                <a:latin typeface="Calibri" panose="020F0502020204030204" pitchFamily="34" charset="0"/>
                <a:ea typeface="Calibri" panose="020F0502020204030204" pitchFamily="34" charset="0"/>
                <a:cs typeface="Calibri" panose="020F0502020204030204" pitchFamily="34" charset="0"/>
              </a:rPr>
              <a:t>Shadow with wound specialist for 40-120 hours depending on program.</a:t>
            </a:r>
          </a:p>
          <a:p>
            <a:pPr marL="727454" indent="-384563">
              <a:lnSpc>
                <a:spcPct val="107000"/>
              </a:lnSpc>
              <a:spcBef>
                <a:spcPts val="0"/>
              </a:spcBef>
              <a:spcAft>
                <a:spcPts val="0"/>
              </a:spcAft>
              <a:buFont typeface="+mj-lt"/>
              <a:buAutoNum type="arabicParenR"/>
              <a:tabLst>
                <a:tab pos="342892" algn="l"/>
              </a:tabLs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mj-lt"/>
              <a:buAutoNum type="arabicParenR"/>
              <a:tabLst>
                <a:tab pos="342892" algn="l"/>
              </a:tabLst>
            </a:pPr>
            <a:r>
              <a:rPr lang="en-US" sz="1800" dirty="0">
                <a:latin typeface="Calibri" panose="020F0502020204030204" pitchFamily="34" charset="0"/>
                <a:ea typeface="Calibri" panose="020F0502020204030204" pitchFamily="34" charset="0"/>
                <a:cs typeface="Calibri" panose="020F0502020204030204" pitchFamily="34" charset="0"/>
              </a:rPr>
              <a:t>Pass the WOCN-CB certification exam</a:t>
            </a:r>
          </a:p>
        </p:txBody>
      </p:sp>
      <p:sp>
        <p:nvSpPr>
          <p:cNvPr id="6" name="Text Placeholder 5">
            <a:extLst>
              <a:ext uri="{FF2B5EF4-FFF2-40B4-BE49-F238E27FC236}">
                <a16:creationId xmlns:a16="http://schemas.microsoft.com/office/drawing/2014/main" id="{C8227BB0-FDB1-4D2A-AE0E-BA6358355BA1}"/>
              </a:ext>
            </a:extLst>
          </p:cNvPr>
          <p:cNvSpPr>
            <a:spLocks noGrp="1"/>
          </p:cNvSpPr>
          <p:nvPr>
            <p:ph type="body" sz="half" idx="2"/>
          </p:nvPr>
        </p:nvSpPr>
        <p:spPr>
          <a:xfrm>
            <a:off x="228597" y="3195522"/>
            <a:ext cx="2969727" cy="2371355"/>
          </a:xfrm>
        </p:spPr>
        <p:txBody>
          <a:bodyPr>
            <a:normAutofit/>
          </a:bodyPr>
          <a:lstStyle/>
          <a:p>
            <a:r>
              <a:rPr lang="en-US" sz="1600" dirty="0"/>
              <a:t>How does someone become a CWCN?</a:t>
            </a:r>
          </a:p>
        </p:txBody>
      </p:sp>
      <p:sp>
        <p:nvSpPr>
          <p:cNvPr id="7" name="Text Placeholder 6">
            <a:extLst>
              <a:ext uri="{FF2B5EF4-FFF2-40B4-BE49-F238E27FC236}">
                <a16:creationId xmlns:a16="http://schemas.microsoft.com/office/drawing/2014/main" id="{0529A2F0-0A8F-40F3-971C-453D8BF99E6D}"/>
              </a:ext>
            </a:extLst>
          </p:cNvPr>
          <p:cNvSpPr txBox="1">
            <a:spLocks/>
          </p:cNvSpPr>
          <p:nvPr/>
        </p:nvSpPr>
        <p:spPr>
          <a:xfrm>
            <a:off x="4019550" y="6524625"/>
            <a:ext cx="5019678" cy="342900"/>
          </a:xfrm>
          <a:prstGeom prst="rect">
            <a:avLst/>
          </a:prstGeom>
        </p:spPr>
        <p:txBody>
          <a:bodyPr vert="horz" lIns="0" tIns="34290" rIns="0" bIns="3429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457200" indent="-457200">
              <a:lnSpc>
                <a:spcPct val="90000"/>
              </a:lnSpc>
              <a:buFont typeface="Calibri" panose="020F0502020204030204" pitchFamily="34" charset="0"/>
              <a:buNone/>
            </a:pPr>
            <a:r>
              <a:rPr lang="en-US" sz="900" dirty="0">
                <a:solidFill>
                  <a:srgbClr val="303030"/>
                </a:solidFill>
                <a:latin typeface="arial" panose="020B0604020202020204" pitchFamily="34" charset="0"/>
              </a:rPr>
              <a:t>WOCN Society (2021) Accreditation.  www.wocn.org/become-a-woc-nurse/accredited-programs/</a:t>
            </a:r>
            <a:endParaRPr lang="en-US" sz="900" dirty="0"/>
          </a:p>
        </p:txBody>
      </p:sp>
    </p:spTree>
    <p:extLst>
      <p:ext uri="{BB962C8B-B14F-4D97-AF65-F5344CB8AC3E}">
        <p14:creationId xmlns:p14="http://schemas.microsoft.com/office/powerpoint/2010/main" val="1576387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4" y="5657850"/>
            <a:ext cx="9141619"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2280285"/>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857250"/>
            <a:ext cx="9141714" cy="14287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62D4BA4A-F5ED-4D96-97AA-8E59252E95F4}"/>
              </a:ext>
            </a:extLst>
          </p:cNvPr>
          <p:cNvSpPr>
            <a:spLocks noGrp="1"/>
          </p:cNvSpPr>
          <p:nvPr>
            <p:ph type="title"/>
          </p:nvPr>
        </p:nvSpPr>
        <p:spPr>
          <a:xfrm>
            <a:off x="800087" y="3159287"/>
            <a:ext cx="7543800" cy="1088068"/>
          </a:xfrm>
        </p:spPr>
        <p:txBody>
          <a:bodyPr vert="horz" lIns="68580" tIns="34290" rIns="68580" bIns="34290" rtlCol="0" anchor="ctr">
            <a:normAutofit/>
          </a:bodyPr>
          <a:lstStyle/>
          <a:p>
            <a:pPr algn="ctr"/>
            <a:r>
              <a:rPr lang="en-US" sz="3600" b="1" dirty="0">
                <a:solidFill>
                  <a:srgbClr val="FF0000"/>
                </a:solidFill>
              </a:rPr>
              <a:t>Research on the Benefits of Wound Nurses</a:t>
            </a:r>
          </a:p>
        </p:txBody>
      </p:sp>
      <p:sp>
        <p:nvSpPr>
          <p:cNvPr id="20" name="Rectangle 19">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7850"/>
            <a:ext cx="9144000"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835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Doctors Need Wound Nurses</a:t>
            </a:r>
          </a:p>
        </p:txBody>
      </p:sp>
      <p:sp>
        <p:nvSpPr>
          <p:cNvPr id="4" name="Content Placeholder 3"/>
          <p:cNvSpPr>
            <a:spLocks noGrp="1"/>
          </p:cNvSpPr>
          <p:nvPr>
            <p:ph idx="1"/>
          </p:nvPr>
        </p:nvSpPr>
        <p:spPr>
          <a:xfrm>
            <a:off x="3476373" y="5787838"/>
            <a:ext cx="5667627" cy="579911"/>
          </a:xfrm>
        </p:spPr>
        <p:txBody>
          <a:bodyPr>
            <a:normAutofit/>
          </a:bodyPr>
          <a:lstStyle/>
          <a:p>
            <a:pPr marL="461963" indent="-461963">
              <a:buNone/>
            </a:pPr>
            <a:r>
              <a:rPr lang="en-US" sz="900" dirty="0"/>
              <a:t>Walker, Cynthia A.; Rahman, </a:t>
            </a:r>
            <a:r>
              <a:rPr lang="en-US" sz="900" dirty="0" err="1"/>
              <a:t>Alphonsa</a:t>
            </a:r>
            <a:r>
              <a:rPr lang="en-US" sz="900" dirty="0"/>
              <a:t>; Gipson-Jones, Trina L.; Harris, </a:t>
            </a:r>
            <a:r>
              <a:rPr lang="en-US" sz="900" dirty="0" err="1"/>
              <a:t>Ché</a:t>
            </a:r>
            <a:r>
              <a:rPr lang="en-US" sz="900" dirty="0"/>
              <a:t> Matthew Hospitalists' Needs Assessment and Perceived Barriers in Wound Care Management, Journal of Wound, Ostomy and Continence Nursing: March/April 2019 - Volume 46 - Issue 2 - p 98-105 </a:t>
            </a:r>
            <a:r>
              <a:rPr lang="en-US" sz="900" dirty="0" err="1"/>
              <a:t>doi</a:t>
            </a:r>
            <a:r>
              <a:rPr lang="en-US" sz="900" dirty="0"/>
              <a:t>: 10.1097/WON.0000000000000512</a:t>
            </a:r>
          </a:p>
        </p:txBody>
      </p:sp>
      <p:sp>
        <p:nvSpPr>
          <p:cNvPr id="5" name="TextBox 4"/>
          <p:cNvSpPr txBox="1"/>
          <p:nvPr/>
        </p:nvSpPr>
        <p:spPr>
          <a:xfrm>
            <a:off x="822960" y="2038120"/>
            <a:ext cx="7543800" cy="3046988"/>
          </a:xfrm>
          <a:prstGeom prst="rect">
            <a:avLst/>
          </a:prstGeom>
          <a:noFill/>
        </p:spPr>
        <p:txBody>
          <a:bodyPr wrap="square" rtlCol="0">
            <a:spAutoFit/>
          </a:bodyPr>
          <a:lstStyle/>
          <a:p>
            <a:r>
              <a:rPr lang="en-US" sz="2400" b="1" dirty="0"/>
              <a:t>Purpose</a:t>
            </a:r>
            <a:r>
              <a:rPr lang="en-US" sz="2400" dirty="0"/>
              <a:t>: The purpose of this quality improvement project was to determine hospitalists' knowledge, practices, and perspectives related to management of pressure injuries and neuropathic/diabetic foot complications (having a foot ulcer or subsequent development of a foot infection because of a foot ulcer). We also sought to identify resources for and knowledge-based barriers to management of these wounds.</a:t>
            </a:r>
          </a:p>
        </p:txBody>
      </p:sp>
    </p:spTree>
    <p:extLst>
      <p:ext uri="{BB962C8B-B14F-4D97-AF65-F5344CB8AC3E}">
        <p14:creationId xmlns:p14="http://schemas.microsoft.com/office/powerpoint/2010/main" val="241419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Doctors Need Wound Nurses</a:t>
            </a:r>
          </a:p>
        </p:txBody>
      </p:sp>
      <p:sp>
        <p:nvSpPr>
          <p:cNvPr id="4" name="Content Placeholder 3"/>
          <p:cNvSpPr>
            <a:spLocks noGrp="1"/>
          </p:cNvSpPr>
          <p:nvPr>
            <p:ph idx="1"/>
          </p:nvPr>
        </p:nvSpPr>
        <p:spPr>
          <a:xfrm>
            <a:off x="3476373" y="5787838"/>
            <a:ext cx="5667627" cy="579911"/>
          </a:xfrm>
        </p:spPr>
        <p:txBody>
          <a:bodyPr>
            <a:normAutofit/>
          </a:bodyPr>
          <a:lstStyle/>
          <a:p>
            <a:pPr marL="461963" indent="-461963">
              <a:buNone/>
            </a:pPr>
            <a:r>
              <a:rPr lang="en-US" sz="900" dirty="0"/>
              <a:t>Walker, Cynthia A.; Rahman, </a:t>
            </a:r>
            <a:r>
              <a:rPr lang="en-US" sz="900" dirty="0" err="1"/>
              <a:t>Alphonsa</a:t>
            </a:r>
            <a:r>
              <a:rPr lang="en-US" sz="900" dirty="0"/>
              <a:t>; Gipson-Jones, Trina L.; Harris, </a:t>
            </a:r>
            <a:r>
              <a:rPr lang="en-US" sz="900" dirty="0" err="1"/>
              <a:t>Ché</a:t>
            </a:r>
            <a:r>
              <a:rPr lang="en-US" sz="900" dirty="0"/>
              <a:t> Matthew Hospitalists' Needs Assessment and Perceived Barriers in Wound Care Management, Journal of Wound, Ostomy and Continence Nursing: March/April 2019 - Volume 46 - Issue 2 - p 98-105 </a:t>
            </a:r>
            <a:r>
              <a:rPr lang="en-US" sz="900" dirty="0" err="1"/>
              <a:t>doi</a:t>
            </a:r>
            <a:r>
              <a:rPr lang="en-US" sz="900" dirty="0"/>
              <a:t>: 10.1097/WON.0000000000000512</a:t>
            </a:r>
          </a:p>
        </p:txBody>
      </p:sp>
      <p:sp>
        <p:nvSpPr>
          <p:cNvPr id="5" name="TextBox 4"/>
          <p:cNvSpPr txBox="1"/>
          <p:nvPr/>
        </p:nvSpPr>
        <p:spPr>
          <a:xfrm>
            <a:off x="822960" y="2038120"/>
            <a:ext cx="7543800" cy="3416320"/>
          </a:xfrm>
          <a:prstGeom prst="rect">
            <a:avLst/>
          </a:prstGeom>
          <a:noFill/>
        </p:spPr>
        <p:txBody>
          <a:bodyPr wrap="square" rtlCol="0">
            <a:spAutoFit/>
          </a:bodyPr>
          <a:lstStyle/>
          <a:p>
            <a:r>
              <a:rPr lang="en-US" sz="2400" b="1" dirty="0"/>
              <a:t>Audience</a:t>
            </a:r>
            <a:r>
              <a:rPr lang="en-US" sz="2400" dirty="0"/>
              <a:t>: 55 internal medicine hospitalists (NPs, PAs, Drs) at Johns Hopkins Bayview Medical Center</a:t>
            </a:r>
          </a:p>
          <a:p>
            <a:endParaRPr lang="en-US" sz="2400" dirty="0"/>
          </a:p>
          <a:p>
            <a:r>
              <a:rPr lang="en-US" sz="2400" b="1" dirty="0"/>
              <a:t>Phase 1</a:t>
            </a:r>
            <a:r>
              <a:rPr lang="en-US" sz="2400" dirty="0"/>
              <a:t>: Online survey on providers knowledge and management of pressure injuries and diabetic foot wounds.</a:t>
            </a:r>
          </a:p>
          <a:p>
            <a:endParaRPr lang="en-US" sz="2400" dirty="0"/>
          </a:p>
          <a:p>
            <a:r>
              <a:rPr lang="en-US" sz="2400" b="1" dirty="0"/>
              <a:t>Phase 2</a:t>
            </a:r>
            <a:r>
              <a:rPr lang="en-US" sz="2400" dirty="0"/>
              <a:t>: Focus groups to discuss barriers the survey insinuated.</a:t>
            </a:r>
          </a:p>
        </p:txBody>
      </p:sp>
    </p:spTree>
    <p:extLst>
      <p:ext uri="{BB962C8B-B14F-4D97-AF65-F5344CB8AC3E}">
        <p14:creationId xmlns:p14="http://schemas.microsoft.com/office/powerpoint/2010/main" val="31238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Doctors Need Wound Nurses</a:t>
            </a:r>
          </a:p>
        </p:txBody>
      </p:sp>
      <p:sp>
        <p:nvSpPr>
          <p:cNvPr id="4" name="Content Placeholder 3"/>
          <p:cNvSpPr>
            <a:spLocks noGrp="1"/>
          </p:cNvSpPr>
          <p:nvPr>
            <p:ph idx="1"/>
          </p:nvPr>
        </p:nvSpPr>
        <p:spPr>
          <a:xfrm>
            <a:off x="3476373" y="5787838"/>
            <a:ext cx="5667627" cy="579911"/>
          </a:xfrm>
        </p:spPr>
        <p:txBody>
          <a:bodyPr>
            <a:normAutofit/>
          </a:bodyPr>
          <a:lstStyle/>
          <a:p>
            <a:pPr marL="461963" indent="-461963">
              <a:buNone/>
            </a:pPr>
            <a:r>
              <a:rPr lang="en-US" sz="900" dirty="0"/>
              <a:t>Walker, Cynthia A.; Rahman, </a:t>
            </a:r>
            <a:r>
              <a:rPr lang="en-US" sz="900" dirty="0" err="1"/>
              <a:t>Alphonsa</a:t>
            </a:r>
            <a:r>
              <a:rPr lang="en-US" sz="900" dirty="0"/>
              <a:t>; Gipson-Jones, Trina L.; Harris, </a:t>
            </a:r>
            <a:r>
              <a:rPr lang="en-US" sz="900" dirty="0" err="1"/>
              <a:t>Ché</a:t>
            </a:r>
            <a:r>
              <a:rPr lang="en-US" sz="900" dirty="0"/>
              <a:t> Matthew Hospitalists' Needs Assessment and Perceived Barriers in Wound Care Management, Journal of Wound, Ostomy and Continence Nursing: March/April 2019 - Volume 46 - Issue 2 - p 98-105 </a:t>
            </a:r>
            <a:r>
              <a:rPr lang="en-US" sz="900" dirty="0" err="1"/>
              <a:t>doi</a:t>
            </a:r>
            <a:r>
              <a:rPr lang="en-US" sz="900" dirty="0"/>
              <a:t>: 10.1097/WON.0000000000000512</a:t>
            </a:r>
          </a:p>
        </p:txBody>
      </p:sp>
      <p:sp>
        <p:nvSpPr>
          <p:cNvPr id="5" name="TextBox 4"/>
          <p:cNvSpPr txBox="1"/>
          <p:nvPr/>
        </p:nvSpPr>
        <p:spPr>
          <a:xfrm>
            <a:off x="822960" y="2126255"/>
            <a:ext cx="7543800" cy="3416320"/>
          </a:xfrm>
          <a:prstGeom prst="rect">
            <a:avLst/>
          </a:prstGeom>
          <a:noFill/>
        </p:spPr>
        <p:txBody>
          <a:bodyPr wrap="square" rtlCol="0">
            <a:spAutoFit/>
          </a:bodyPr>
          <a:lstStyle/>
          <a:p>
            <a:r>
              <a:rPr lang="en-US" b="1" dirty="0"/>
              <a:t>Results</a:t>
            </a:r>
            <a:r>
              <a:rPr lang="en-US" dirty="0"/>
              <a:t>: </a:t>
            </a:r>
          </a:p>
          <a:p>
            <a:pPr marL="914400" indent="-452438">
              <a:buFont typeface="Wingdings" panose="05000000000000000000" pitchFamily="2" charset="2"/>
              <a:buChar char="Ø"/>
            </a:pPr>
            <a:r>
              <a:rPr lang="en-US" dirty="0"/>
              <a:t>72% of respondents had no official wound care training</a:t>
            </a:r>
          </a:p>
          <a:p>
            <a:pPr marL="914400" indent="-452438">
              <a:buFont typeface="Wingdings" panose="05000000000000000000" pitchFamily="2" charset="2"/>
              <a:buChar char="Ø"/>
            </a:pPr>
            <a:r>
              <a:rPr lang="en-US" dirty="0"/>
              <a:t>90% rated themselves as lacking confidence in pressure injury and diabetic foot ulcers knowledge and management</a:t>
            </a:r>
          </a:p>
          <a:p>
            <a:pPr marL="914400" indent="-452438">
              <a:buFont typeface="Wingdings" panose="05000000000000000000" pitchFamily="2" charset="2"/>
              <a:buChar char="Ø"/>
            </a:pPr>
            <a:r>
              <a:rPr lang="en-US" dirty="0"/>
              <a:t>Barriers included: lacking knowledge, lacking resources, obesity as a conflicting comorbidity, provider education, information technology, organizational system factors, and interprofessional engagement. </a:t>
            </a:r>
          </a:p>
          <a:p>
            <a:pPr marL="914400" indent="-452438">
              <a:buFont typeface="Wingdings" panose="05000000000000000000" pitchFamily="2" charset="2"/>
              <a:buChar char="Ø"/>
            </a:pPr>
            <a:r>
              <a:rPr lang="en-US" dirty="0"/>
              <a:t>Majority welcomed more discussion and problem resolution</a:t>
            </a:r>
          </a:p>
          <a:p>
            <a:pPr marL="461962"/>
            <a:endParaRPr lang="en-US" dirty="0"/>
          </a:p>
          <a:p>
            <a:r>
              <a:rPr lang="en-US" dirty="0"/>
              <a:t>Wound care nurses supplement the knowledge of licensed independent practitioners (LIPs) and provide knowledge growth to the same audience.</a:t>
            </a:r>
          </a:p>
        </p:txBody>
      </p:sp>
    </p:spTree>
    <p:extLst>
      <p:ext uri="{BB962C8B-B14F-4D97-AF65-F5344CB8AC3E}">
        <p14:creationId xmlns:p14="http://schemas.microsoft.com/office/powerpoint/2010/main" val="3384115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FE6D7B-D3C9-4676-8CDC-99BF6CE8BE58}"/>
              </a:ext>
            </a:extLst>
          </p:cNvPr>
          <p:cNvSpPr>
            <a:spLocks noGrp="1"/>
          </p:cNvSpPr>
          <p:nvPr>
            <p:ph type="title"/>
          </p:nvPr>
        </p:nvSpPr>
        <p:spPr/>
        <p:txBody>
          <a:bodyPr/>
          <a:lstStyle/>
          <a:p>
            <a:pPr algn="ctr"/>
            <a:r>
              <a:rPr lang="en-US" dirty="0"/>
              <a:t>Survey Says..</a:t>
            </a:r>
          </a:p>
        </p:txBody>
      </p:sp>
      <p:sp>
        <p:nvSpPr>
          <p:cNvPr id="18" name="TextBox 17">
            <a:extLst>
              <a:ext uri="{FF2B5EF4-FFF2-40B4-BE49-F238E27FC236}">
                <a16:creationId xmlns:a16="http://schemas.microsoft.com/office/drawing/2014/main" id="{0540A477-5B97-492F-8397-737DA95240DB}"/>
              </a:ext>
            </a:extLst>
          </p:cNvPr>
          <p:cNvSpPr txBox="1"/>
          <p:nvPr/>
        </p:nvSpPr>
        <p:spPr>
          <a:xfrm>
            <a:off x="346397" y="6017395"/>
            <a:ext cx="8797603" cy="553998"/>
          </a:xfrm>
          <a:prstGeom prst="rect">
            <a:avLst/>
          </a:prstGeom>
          <a:noFill/>
        </p:spPr>
        <p:txBody>
          <a:bodyPr wrap="square" rtlCol="0">
            <a:spAutoFit/>
          </a:bodyPr>
          <a:lstStyle/>
          <a:p>
            <a:pPr marL="685783" indent="-685783"/>
            <a:r>
              <a:rPr lang="en-US" sz="825" dirty="0" err="1">
                <a:solidFill>
                  <a:srgbClr val="333333"/>
                </a:solidFill>
              </a:rPr>
              <a:t>Ramundo</a:t>
            </a:r>
            <a:r>
              <a:rPr lang="en-US" sz="825" dirty="0">
                <a:solidFill>
                  <a:srgbClr val="333333"/>
                </a:solidFill>
              </a:rPr>
              <a:t>, J., </a:t>
            </a:r>
            <a:r>
              <a:rPr lang="en-US" sz="825" dirty="0" err="1">
                <a:solidFill>
                  <a:srgbClr val="333333"/>
                </a:solidFill>
              </a:rPr>
              <a:t>Coverstone</a:t>
            </a:r>
            <a:r>
              <a:rPr lang="en-US" sz="825" dirty="0">
                <a:solidFill>
                  <a:srgbClr val="333333"/>
                </a:solidFill>
              </a:rPr>
              <a:t>, S., </a:t>
            </a:r>
            <a:r>
              <a:rPr lang="en-US" sz="825" dirty="0" err="1">
                <a:solidFill>
                  <a:srgbClr val="333333"/>
                </a:solidFill>
              </a:rPr>
              <a:t>Crumbley</a:t>
            </a:r>
            <a:r>
              <a:rPr lang="en-US" sz="825" dirty="0">
                <a:solidFill>
                  <a:srgbClr val="333333"/>
                </a:solidFill>
              </a:rPr>
              <a:t>, D. R., Geiger, D., Jankowski, I., Ritter, D., Smith, S., &amp; Sutton, A. (2020) </a:t>
            </a:r>
            <a:r>
              <a:rPr lang="en-US" sz="825" dirty="0">
                <a:solidFill>
                  <a:srgbClr val="000000"/>
                </a:solidFill>
                <a:latin typeface="fira sans"/>
              </a:rPr>
              <a:t>Evaluation of the Impact of the Wound Treatment Associate (WTA) Education Program on Practice and Quality Patient Outcomes. </a:t>
            </a:r>
            <a:r>
              <a:rPr lang="en-US" sz="825" i="1" dirty="0"/>
              <a:t>Journal of Wound, Ostomy and Continence Nursing 47</a:t>
            </a:r>
            <a:r>
              <a:rPr lang="en-US" sz="825" dirty="0"/>
              <a:t>(1) p 13-19. </a:t>
            </a:r>
            <a:r>
              <a:rPr lang="en-US" sz="825" dirty="0" err="1"/>
              <a:t>doi</a:t>
            </a:r>
            <a:r>
              <a:rPr lang="en-US" sz="825" dirty="0"/>
              <a:t>: 10.1097/WON.0000000000000602</a:t>
            </a:r>
          </a:p>
          <a:p>
            <a:endParaRPr lang="en-US" sz="1350" dirty="0"/>
          </a:p>
        </p:txBody>
      </p:sp>
      <p:sp>
        <p:nvSpPr>
          <p:cNvPr id="6" name="TextBox 5">
            <a:extLst>
              <a:ext uri="{FF2B5EF4-FFF2-40B4-BE49-F238E27FC236}">
                <a16:creationId xmlns:a16="http://schemas.microsoft.com/office/drawing/2014/main" id="{6C91F702-46C4-433F-B03A-9EBC5F5919DD}"/>
              </a:ext>
            </a:extLst>
          </p:cNvPr>
          <p:cNvSpPr txBox="1"/>
          <p:nvPr/>
        </p:nvSpPr>
        <p:spPr>
          <a:xfrm>
            <a:off x="822960" y="1944012"/>
            <a:ext cx="7543800" cy="3539430"/>
          </a:xfrm>
          <a:prstGeom prst="rect">
            <a:avLst/>
          </a:prstGeom>
          <a:noFill/>
        </p:spPr>
        <p:txBody>
          <a:bodyPr wrap="square">
            <a:spAutoFit/>
          </a:bodyPr>
          <a:lstStyle/>
          <a:p>
            <a:r>
              <a:rPr lang="en-US" sz="1600" b="1" dirty="0">
                <a:solidFill>
                  <a:srgbClr val="333333"/>
                </a:solidFill>
                <a:latin typeface="fira sans"/>
              </a:rPr>
              <a:t>153 Wound Treatment Associate course participants and 48 Course Coordinators were surveyed:</a:t>
            </a:r>
          </a:p>
          <a:p>
            <a:pPr marL="685783" indent="-216689"/>
            <a:endParaRPr lang="en-US" sz="1600" dirty="0">
              <a:solidFill>
                <a:srgbClr val="333333"/>
              </a:solidFill>
              <a:latin typeface="fira sans"/>
            </a:endParaRPr>
          </a:p>
          <a:p>
            <a:pPr marL="685783" indent="-216689">
              <a:buFont typeface="Wingdings" panose="05000000000000000000" pitchFamily="2" charset="2"/>
              <a:buChar char="ü"/>
            </a:pPr>
            <a:r>
              <a:rPr lang="en-US" sz="1600" dirty="0">
                <a:solidFill>
                  <a:srgbClr val="333333"/>
                </a:solidFill>
                <a:latin typeface="fira sans"/>
              </a:rPr>
              <a:t>Wound care knowledge and treatment skills improved after taking the course</a:t>
            </a:r>
          </a:p>
          <a:p>
            <a:pPr marL="685783" indent="-216689">
              <a:buFont typeface="Wingdings" panose="05000000000000000000" pitchFamily="2" charset="2"/>
              <a:buChar char="ü"/>
            </a:pPr>
            <a:endParaRPr lang="en-US" sz="1600" dirty="0">
              <a:solidFill>
                <a:srgbClr val="333333"/>
              </a:solidFill>
              <a:latin typeface="fira sans"/>
            </a:endParaRPr>
          </a:p>
          <a:p>
            <a:pPr marL="685783" indent="-216689">
              <a:buFont typeface="Wingdings" panose="05000000000000000000" pitchFamily="2" charset="2"/>
              <a:buChar char="ü"/>
            </a:pPr>
            <a:r>
              <a:rPr lang="en-US" sz="1600" dirty="0">
                <a:solidFill>
                  <a:srgbClr val="333333"/>
                </a:solidFill>
                <a:latin typeface="fira sans"/>
              </a:rPr>
              <a:t>Course Coordinators for the WTA course saw pressure injury incidents go down in their own facilities</a:t>
            </a:r>
          </a:p>
          <a:p>
            <a:pPr marL="685783" indent="-216689">
              <a:buFont typeface="Wingdings" panose="05000000000000000000" pitchFamily="2" charset="2"/>
              <a:buChar char="ü"/>
            </a:pPr>
            <a:endParaRPr lang="en-US" sz="1600" dirty="0">
              <a:solidFill>
                <a:srgbClr val="333333"/>
              </a:solidFill>
              <a:latin typeface="fira sans"/>
            </a:endParaRPr>
          </a:p>
          <a:p>
            <a:pPr marL="685783" indent="-216689">
              <a:buFont typeface="Wingdings" panose="05000000000000000000" pitchFamily="2" charset="2"/>
              <a:buChar char="ü"/>
            </a:pPr>
            <a:r>
              <a:rPr lang="en-US" sz="1600" dirty="0">
                <a:solidFill>
                  <a:srgbClr val="333333"/>
                </a:solidFill>
                <a:latin typeface="fira sans"/>
              </a:rPr>
              <a:t>Home health nurses were able to decrease their number of Visits per Episode (VPE)</a:t>
            </a:r>
          </a:p>
          <a:p>
            <a:pPr marL="685783" indent="-216689">
              <a:buFont typeface="Wingdings" panose="05000000000000000000" pitchFamily="2" charset="2"/>
              <a:buChar char="ü"/>
            </a:pPr>
            <a:endParaRPr lang="en-US" sz="1600" dirty="0">
              <a:solidFill>
                <a:srgbClr val="333333"/>
              </a:solidFill>
              <a:latin typeface="fira sans"/>
            </a:endParaRPr>
          </a:p>
          <a:p>
            <a:pPr marL="685783" indent="-216689">
              <a:buFont typeface="Wingdings" panose="05000000000000000000" pitchFamily="2" charset="2"/>
              <a:buChar char="ü"/>
            </a:pPr>
            <a:r>
              <a:rPr lang="en-US" sz="1600" dirty="0">
                <a:solidFill>
                  <a:srgbClr val="333333"/>
                </a:solidFill>
                <a:latin typeface="fira sans"/>
              </a:rPr>
              <a:t>Home Health also noted a decrease in supplies required</a:t>
            </a:r>
          </a:p>
          <a:p>
            <a:pPr marL="685783" indent="-216689">
              <a:buFont typeface="Wingdings" panose="05000000000000000000" pitchFamily="2" charset="2"/>
              <a:buChar char="ü"/>
            </a:pPr>
            <a:endParaRPr lang="en-US" sz="1600" dirty="0">
              <a:solidFill>
                <a:srgbClr val="333333"/>
              </a:solidFill>
              <a:latin typeface="fira sans"/>
            </a:endParaRPr>
          </a:p>
          <a:p>
            <a:pPr marL="685783" indent="-216689">
              <a:buFont typeface="Wingdings" panose="05000000000000000000" pitchFamily="2" charset="2"/>
              <a:buChar char="ü"/>
            </a:pPr>
            <a:r>
              <a:rPr lang="en-US" sz="1600" dirty="0">
                <a:solidFill>
                  <a:srgbClr val="333333"/>
                </a:solidFill>
                <a:latin typeface="fira sans"/>
              </a:rPr>
              <a:t>Pressure Injury Prevention Programs had a positive impact as well. </a:t>
            </a:r>
            <a:endParaRPr lang="en-US" sz="1600" dirty="0"/>
          </a:p>
        </p:txBody>
      </p:sp>
    </p:spTree>
    <p:extLst>
      <p:ext uri="{BB962C8B-B14F-4D97-AF65-F5344CB8AC3E}">
        <p14:creationId xmlns:p14="http://schemas.microsoft.com/office/powerpoint/2010/main" val="3635610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4" y="5657850"/>
            <a:ext cx="9141619"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2280285"/>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panose="020F0502020204030204"/>
              <a:ea typeface="+mn-ea"/>
              <a:cs typeface="+mn-cs"/>
            </a:endParaRPr>
          </a:p>
        </p:txBody>
      </p:sp>
      <p:sp>
        <p:nvSpPr>
          <p:cNvPr id="18" name="Rectangle 17">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857250"/>
            <a:ext cx="9141714" cy="14287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62D4BA4A-F5ED-4D96-97AA-8E59252E95F4}"/>
              </a:ext>
            </a:extLst>
          </p:cNvPr>
          <p:cNvSpPr>
            <a:spLocks noGrp="1"/>
          </p:cNvSpPr>
          <p:nvPr>
            <p:ph type="title"/>
          </p:nvPr>
        </p:nvSpPr>
        <p:spPr>
          <a:xfrm>
            <a:off x="822960" y="1072205"/>
            <a:ext cx="7543800" cy="1088068"/>
          </a:xfrm>
        </p:spPr>
        <p:txBody>
          <a:bodyPr vert="horz" lIns="68580" tIns="34290" rIns="68580" bIns="34290" rtlCol="0" anchor="ctr">
            <a:normAutofit/>
          </a:bodyPr>
          <a:lstStyle/>
          <a:p>
            <a:pPr algn="ctr"/>
            <a:r>
              <a:rPr lang="en-US" sz="3600" dirty="0">
                <a:solidFill>
                  <a:srgbClr val="FFFFFF"/>
                </a:solidFill>
              </a:rPr>
              <a:t>The Cost of Pressure Injuries</a:t>
            </a:r>
          </a:p>
        </p:txBody>
      </p:sp>
      <p:sp>
        <p:nvSpPr>
          <p:cNvPr id="20" name="Rectangle 19">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7850"/>
            <a:ext cx="9144000"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 Placeholder 6">
            <a:extLst>
              <a:ext uri="{FF2B5EF4-FFF2-40B4-BE49-F238E27FC236}">
                <a16:creationId xmlns:a16="http://schemas.microsoft.com/office/drawing/2014/main" id="{B3885C2A-E2AB-420E-AB66-0B981080862C}"/>
              </a:ext>
            </a:extLst>
          </p:cNvPr>
          <p:cNvSpPr txBox="1">
            <a:spLocks/>
          </p:cNvSpPr>
          <p:nvPr/>
        </p:nvSpPr>
        <p:spPr>
          <a:xfrm>
            <a:off x="4270623" y="6028743"/>
            <a:ext cx="4758611" cy="342900"/>
          </a:xfrm>
          <a:prstGeom prst="rect">
            <a:avLst/>
          </a:prstGeom>
        </p:spPr>
        <p:txBody>
          <a:bodyPr vert="horz" lIns="0" tIns="34290" rIns="0" bIns="3429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marR="0" lvl="0" indent="0" algn="r" defTabSz="685783" rtl="0" eaLnBrk="1" fontAlgn="auto" latinLnBrk="0" hangingPunct="1">
              <a:lnSpc>
                <a:spcPct val="90000"/>
              </a:lnSpc>
              <a:spcBef>
                <a:spcPts val="900"/>
              </a:spcBef>
              <a:spcAft>
                <a:spcPts val="150"/>
              </a:spcAft>
              <a:buClr>
                <a:srgbClr val="EC7016"/>
              </a:buClr>
              <a:buSzPct val="100000"/>
              <a:buFont typeface="Calibri" panose="020F0502020204030204" pitchFamily="34" charset="0"/>
              <a:buNone/>
              <a:tabLst/>
              <a:defRPr/>
            </a:pPr>
            <a:r>
              <a:rPr kumimoji="0" lang="en-US" sz="9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rPr>
              <a:t>Morgan, N., &amp; Hatcher, T. L. (2020, June 22). How to become a wound care nurse. Relias.com. https://www.relias.com/blog/how-to-become-wound-care-nurse</a:t>
            </a:r>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F0502020204030204"/>
              <a:ea typeface="+mn-ea"/>
              <a:cs typeface="+mn-cs"/>
            </a:endParaRPr>
          </a:p>
        </p:txBody>
      </p:sp>
      <p:sp>
        <p:nvSpPr>
          <p:cNvPr id="11" name="TextBox 10">
            <a:extLst>
              <a:ext uri="{FF2B5EF4-FFF2-40B4-BE49-F238E27FC236}">
                <a16:creationId xmlns:a16="http://schemas.microsoft.com/office/drawing/2014/main" id="{09522270-645B-4527-A384-5A40F25853F7}"/>
              </a:ext>
            </a:extLst>
          </p:cNvPr>
          <p:cNvSpPr txBox="1"/>
          <p:nvPr/>
        </p:nvSpPr>
        <p:spPr>
          <a:xfrm>
            <a:off x="1005361" y="2749719"/>
            <a:ext cx="6767040" cy="2308324"/>
          </a:xfrm>
          <a:prstGeom prst="rect">
            <a:avLst/>
          </a:prstGeom>
          <a:noFill/>
        </p:spPr>
        <p:txBody>
          <a:bodyPr wrap="square">
            <a:spAutoFit/>
          </a:bodyPr>
          <a:lstStyle/>
          <a:p>
            <a:pPr marL="811994" indent="-342900">
              <a:buFont typeface="Wingdings" panose="05000000000000000000" pitchFamily="2" charset="2"/>
              <a:buChar char="v"/>
            </a:pPr>
            <a:r>
              <a:rPr lang="en-US" sz="2400" dirty="0">
                <a:solidFill>
                  <a:srgbClr val="333333"/>
                </a:solidFill>
                <a:latin typeface="fira sans"/>
              </a:rPr>
              <a:t>2.5 million people develop pressure injuries each year</a:t>
            </a:r>
          </a:p>
          <a:p>
            <a:pPr marL="811994" indent="-342900">
              <a:buFont typeface="Wingdings" panose="05000000000000000000" pitchFamily="2" charset="2"/>
              <a:buChar char="v"/>
            </a:pPr>
            <a:endParaRPr lang="en-US" sz="2400" dirty="0">
              <a:solidFill>
                <a:srgbClr val="333333"/>
              </a:solidFill>
              <a:latin typeface="fira sans"/>
            </a:endParaRPr>
          </a:p>
          <a:p>
            <a:pPr marL="811994" indent="-342900">
              <a:buFont typeface="Wingdings" panose="05000000000000000000" pitchFamily="2" charset="2"/>
              <a:buChar char="v"/>
            </a:pPr>
            <a:r>
              <a:rPr lang="en-US" sz="2400" dirty="0">
                <a:solidFill>
                  <a:srgbClr val="333333"/>
                </a:solidFill>
                <a:latin typeface="fira sans"/>
              </a:rPr>
              <a:t>Up to $150,000 treatment per patient</a:t>
            </a:r>
          </a:p>
          <a:p>
            <a:pPr marL="811994" indent="-342900">
              <a:buFont typeface="Wingdings" panose="05000000000000000000" pitchFamily="2" charset="2"/>
              <a:buChar char="v"/>
            </a:pPr>
            <a:endParaRPr lang="en-US" sz="2400" dirty="0">
              <a:solidFill>
                <a:srgbClr val="333333"/>
              </a:solidFill>
              <a:latin typeface="fira sans"/>
            </a:endParaRPr>
          </a:p>
          <a:p>
            <a:pPr marL="811994" indent="-342900">
              <a:buFont typeface="Wingdings" panose="05000000000000000000" pitchFamily="2" charset="2"/>
              <a:buChar char="v"/>
            </a:pPr>
            <a:r>
              <a:rPr lang="en-US" sz="2400" dirty="0">
                <a:solidFill>
                  <a:srgbClr val="333333"/>
                </a:solidFill>
                <a:latin typeface="fira sans"/>
              </a:rPr>
              <a:t>17,000 lawsuits yearly</a:t>
            </a:r>
            <a:endParaRPr lang="en-US" sz="2400" dirty="0"/>
          </a:p>
        </p:txBody>
      </p:sp>
    </p:spTree>
    <p:extLst>
      <p:ext uri="{BB962C8B-B14F-4D97-AF65-F5344CB8AC3E}">
        <p14:creationId xmlns:p14="http://schemas.microsoft.com/office/powerpoint/2010/main" val="4152579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erson holding a plaque&#10;&#10;Description automatically generated with low confidence">
            <a:extLst>
              <a:ext uri="{FF2B5EF4-FFF2-40B4-BE49-F238E27FC236}">
                <a16:creationId xmlns:a16="http://schemas.microsoft.com/office/drawing/2014/main" id="{19DD8896-D0AB-4125-AF50-09269F80AE7D}"/>
              </a:ext>
            </a:extLst>
          </p:cNvPr>
          <p:cNvPicPr>
            <a:picLocks noChangeAspect="1"/>
          </p:cNvPicPr>
          <p:nvPr/>
        </p:nvPicPr>
        <p:blipFill rotWithShape="1">
          <a:blip r:embed="rId2"/>
          <a:srcRect l="28983" t="14014" r="23870"/>
          <a:stretch/>
        </p:blipFill>
        <p:spPr>
          <a:xfrm>
            <a:off x="553890" y="733114"/>
            <a:ext cx="2394581" cy="3620514"/>
          </a:xfrm>
          <a:prstGeom prst="rect">
            <a:avLst/>
          </a:prstGeom>
        </p:spPr>
      </p:pic>
      <p:sp>
        <p:nvSpPr>
          <p:cNvPr id="18" name="TextBox 17">
            <a:extLst>
              <a:ext uri="{FF2B5EF4-FFF2-40B4-BE49-F238E27FC236}">
                <a16:creationId xmlns:a16="http://schemas.microsoft.com/office/drawing/2014/main" id="{0540A477-5B97-492F-8397-737DA95240DB}"/>
              </a:ext>
            </a:extLst>
          </p:cNvPr>
          <p:cNvSpPr txBox="1"/>
          <p:nvPr/>
        </p:nvSpPr>
        <p:spPr>
          <a:xfrm>
            <a:off x="3269797" y="733114"/>
            <a:ext cx="5728996" cy="3416320"/>
          </a:xfrm>
          <a:prstGeom prst="rect">
            <a:avLst/>
          </a:prstGeom>
          <a:noFill/>
        </p:spPr>
        <p:txBody>
          <a:bodyPr wrap="square" rtlCol="0">
            <a:spAutoFit/>
          </a:bodyPr>
          <a:lstStyle/>
          <a:p>
            <a:r>
              <a:rPr lang="en-US" dirty="0" err="1"/>
              <a:t>Ragen</a:t>
            </a:r>
            <a:r>
              <a:rPr lang="en-US" dirty="0"/>
              <a:t> Wilmoth was the first WTA-C in Iredell County, NC.</a:t>
            </a:r>
          </a:p>
          <a:p>
            <a:endParaRPr lang="en-US" dirty="0"/>
          </a:p>
          <a:p>
            <a:r>
              <a:rPr lang="en-US" dirty="0"/>
              <a:t>A position was created for her to utilize her specialized knowledge at the Skilled Nursing Facility at which she was employed.</a:t>
            </a:r>
          </a:p>
          <a:p>
            <a:endParaRPr lang="en-US" dirty="0"/>
          </a:p>
          <a:p>
            <a:r>
              <a:rPr lang="en-US" dirty="0"/>
              <a:t>The result was a reduction in the number of Facility Acquired Pressure Injuries from 17 in 2018 to only </a:t>
            </a:r>
            <a:r>
              <a:rPr lang="en-US" i="1" u="sng" dirty="0"/>
              <a:t>one</a:t>
            </a:r>
            <a:r>
              <a:rPr lang="en-US" dirty="0"/>
              <a:t> in 2019.</a:t>
            </a:r>
          </a:p>
          <a:p>
            <a:endParaRPr lang="en-US" dirty="0"/>
          </a:p>
          <a:p>
            <a:r>
              <a:rPr lang="en-US" dirty="0"/>
              <a:t>Additionally, documentation was more consistent </a:t>
            </a:r>
            <a:r>
              <a:rPr lang="en-US" i="1" dirty="0"/>
              <a:t>and</a:t>
            </a:r>
            <a:r>
              <a:rPr lang="en-US" dirty="0"/>
              <a:t> more accurate.  Employee satisfaction also improved.</a:t>
            </a:r>
          </a:p>
        </p:txBody>
      </p:sp>
      <p:sp>
        <p:nvSpPr>
          <p:cNvPr id="6" name="Title 5">
            <a:extLst>
              <a:ext uri="{FF2B5EF4-FFF2-40B4-BE49-F238E27FC236}">
                <a16:creationId xmlns:a16="http://schemas.microsoft.com/office/drawing/2014/main" id="{F07DE71F-71E6-4D18-BE4C-03714CBF9A4E}"/>
              </a:ext>
            </a:extLst>
          </p:cNvPr>
          <p:cNvSpPr>
            <a:spLocks noGrp="1"/>
          </p:cNvSpPr>
          <p:nvPr>
            <p:ph type="title"/>
          </p:nvPr>
        </p:nvSpPr>
        <p:spPr>
          <a:xfrm>
            <a:off x="779383" y="5014949"/>
            <a:ext cx="7585234" cy="743682"/>
          </a:xfrm>
        </p:spPr>
        <p:txBody>
          <a:bodyPr/>
          <a:lstStyle/>
          <a:p>
            <a:pPr algn="ctr"/>
            <a:r>
              <a:rPr lang="en-US" dirty="0"/>
              <a:t>WTA-C in Iredell County, NC</a:t>
            </a:r>
          </a:p>
        </p:txBody>
      </p:sp>
      <p:sp>
        <p:nvSpPr>
          <p:cNvPr id="9" name="TextBox 8">
            <a:extLst>
              <a:ext uri="{FF2B5EF4-FFF2-40B4-BE49-F238E27FC236}">
                <a16:creationId xmlns:a16="http://schemas.microsoft.com/office/drawing/2014/main" id="{AC90C1DC-19E3-4C70-829E-6E6CFDEE3989}"/>
              </a:ext>
            </a:extLst>
          </p:cNvPr>
          <p:cNvSpPr txBox="1"/>
          <p:nvPr/>
        </p:nvSpPr>
        <p:spPr>
          <a:xfrm>
            <a:off x="2593910" y="6195230"/>
            <a:ext cx="6404883" cy="461665"/>
          </a:xfrm>
          <a:prstGeom prst="rect">
            <a:avLst/>
          </a:prstGeom>
          <a:noFill/>
        </p:spPr>
        <p:txBody>
          <a:bodyPr wrap="square" rtlCol="0">
            <a:spAutoFit/>
          </a:bodyPr>
          <a:lstStyle/>
          <a:p>
            <a:pPr marL="685783" indent="-685783" algn="r"/>
            <a:r>
              <a:rPr lang="en-US" sz="1200" dirty="0">
                <a:solidFill>
                  <a:schemeClr val="bg1"/>
                </a:solidFill>
              </a:rPr>
              <a:t>Wound care education up, pressure Injuries down at Iredell skilled nursing facility.  (2019) </a:t>
            </a:r>
            <a:r>
              <a:rPr lang="en-US" sz="1200" i="1" dirty="0">
                <a:solidFill>
                  <a:schemeClr val="bg1"/>
                </a:solidFill>
              </a:rPr>
              <a:t>Educate Simplify.</a:t>
            </a:r>
            <a:r>
              <a:rPr lang="en-US" sz="1200" dirty="0">
                <a:solidFill>
                  <a:schemeClr val="bg1"/>
                </a:solidFill>
                <a:latin typeface="fira sans"/>
              </a:rPr>
              <a:t>  </a:t>
            </a:r>
            <a:r>
              <a:rPr lang="en-US" sz="1200" dirty="0">
                <a:solidFill>
                  <a:schemeClr val="bg1"/>
                </a:solidFill>
                <a:latin typeface="fira sans"/>
                <a:hlinkClick r:id="rId3"/>
              </a:rPr>
              <a:t>https://educatesimplify.com/news/wta-program/</a:t>
            </a:r>
            <a:endParaRPr lang="en-US" sz="1200" dirty="0">
              <a:solidFill>
                <a:schemeClr val="bg1"/>
              </a:solidFill>
              <a:latin typeface="fira sans"/>
            </a:endParaRPr>
          </a:p>
        </p:txBody>
      </p:sp>
    </p:spTree>
    <p:extLst>
      <p:ext uri="{BB962C8B-B14F-4D97-AF65-F5344CB8AC3E}">
        <p14:creationId xmlns:p14="http://schemas.microsoft.com/office/powerpoint/2010/main" val="1718523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7BBFBC-0D06-4A5E-8B2A-769016A8CB2D}"/>
              </a:ext>
            </a:extLst>
          </p:cNvPr>
          <p:cNvSpPr>
            <a:spLocks noGrp="1"/>
          </p:cNvSpPr>
          <p:nvPr>
            <p:ph type="title"/>
          </p:nvPr>
        </p:nvSpPr>
        <p:spPr>
          <a:xfrm>
            <a:off x="543121" y="1933576"/>
            <a:ext cx="2441379" cy="1298576"/>
          </a:xfrm>
        </p:spPr>
        <p:txBody>
          <a:bodyPr>
            <a:noAutofit/>
          </a:bodyPr>
          <a:lstStyle/>
          <a:p>
            <a:r>
              <a:rPr lang="en-US" sz="2400" dirty="0">
                <a:solidFill>
                  <a:schemeClr val="bg1"/>
                </a:solidFill>
              </a:rPr>
              <a:t>WOCNs &amp; WTAs in Home Care</a:t>
            </a:r>
          </a:p>
        </p:txBody>
      </p:sp>
      <p:sp>
        <p:nvSpPr>
          <p:cNvPr id="8" name="Content Placeholder 7">
            <a:extLst>
              <a:ext uri="{FF2B5EF4-FFF2-40B4-BE49-F238E27FC236}">
                <a16:creationId xmlns:a16="http://schemas.microsoft.com/office/drawing/2014/main" id="{30B2F1C1-6D7D-4684-8FC5-92EEDED369D0}"/>
              </a:ext>
            </a:extLst>
          </p:cNvPr>
          <p:cNvSpPr>
            <a:spLocks noGrp="1"/>
          </p:cNvSpPr>
          <p:nvPr>
            <p:ph idx="1"/>
          </p:nvPr>
        </p:nvSpPr>
        <p:spPr>
          <a:xfrm>
            <a:off x="3690130" y="663676"/>
            <a:ext cx="5253135" cy="5490101"/>
          </a:xfrm>
        </p:spPr>
        <p:txBody>
          <a:bodyPr>
            <a:noAutofit/>
          </a:bodyPr>
          <a:lstStyle/>
          <a:p>
            <a:pPr algn="ctr"/>
            <a:r>
              <a:rPr lang="en-US" sz="2400" b="1" i="0" dirty="0">
                <a:solidFill>
                  <a:srgbClr val="333333"/>
                </a:solidFill>
                <a:effectLst/>
                <a:latin typeface="fira sans"/>
              </a:rPr>
              <a:t>PURPOSE</a:t>
            </a:r>
            <a:endParaRPr lang="en-US" sz="2400" b="0" i="0" dirty="0">
              <a:solidFill>
                <a:srgbClr val="333333"/>
              </a:solidFill>
              <a:effectLst/>
              <a:latin typeface="fira sans"/>
            </a:endParaRPr>
          </a:p>
          <a:p>
            <a:pPr algn="l"/>
            <a:r>
              <a:rPr lang="en-US" sz="2400" b="0" i="0" dirty="0">
                <a:solidFill>
                  <a:srgbClr val="333333"/>
                </a:solidFill>
                <a:effectLst/>
                <a:latin typeface="fira sans"/>
              </a:rPr>
              <a:t>Expand the reach of the Certified Wound Care Team across 17 counties</a:t>
            </a:r>
          </a:p>
          <a:p>
            <a:pPr algn="ctr"/>
            <a:r>
              <a:rPr lang="en-US" sz="2400" b="1" dirty="0">
                <a:solidFill>
                  <a:srgbClr val="333333"/>
                </a:solidFill>
                <a:latin typeface="fira sans"/>
              </a:rPr>
              <a:t>METHOD</a:t>
            </a:r>
          </a:p>
          <a:p>
            <a:pPr marL="742950" indent="-285750">
              <a:buFont typeface="Wingdings" panose="05000000000000000000" pitchFamily="2" charset="2"/>
              <a:buChar char="§"/>
            </a:pPr>
            <a:r>
              <a:rPr lang="en-US" sz="2400" dirty="0">
                <a:solidFill>
                  <a:srgbClr val="333333"/>
                </a:solidFill>
                <a:latin typeface="fira sans"/>
              </a:rPr>
              <a:t>“Field nurses” were trained via the WOCN Society as Wound Treatment Associates.</a:t>
            </a:r>
          </a:p>
          <a:p>
            <a:pPr marL="742950" indent="-285750">
              <a:buFont typeface="Wingdings" panose="05000000000000000000" pitchFamily="2" charset="2"/>
              <a:buChar char="§"/>
            </a:pPr>
            <a:r>
              <a:rPr lang="en-US" sz="2400" dirty="0">
                <a:solidFill>
                  <a:srgbClr val="333333"/>
                </a:solidFill>
                <a:latin typeface="fira sans"/>
              </a:rPr>
              <a:t>Flow of work was managed using a new referral process so WTAs were not seeing patients before a CWCN delegated it.</a:t>
            </a:r>
            <a:endParaRPr lang="en-US" sz="2400" b="0" i="0" dirty="0">
              <a:solidFill>
                <a:srgbClr val="333333"/>
              </a:solidFill>
              <a:effectLst/>
              <a:latin typeface="fira sans"/>
            </a:endParaRPr>
          </a:p>
        </p:txBody>
      </p:sp>
      <p:sp>
        <p:nvSpPr>
          <p:cNvPr id="9" name="Text Placeholder 8">
            <a:extLst>
              <a:ext uri="{FF2B5EF4-FFF2-40B4-BE49-F238E27FC236}">
                <a16:creationId xmlns:a16="http://schemas.microsoft.com/office/drawing/2014/main" id="{A050EB2D-1202-4651-8236-FAE6FAF1F793}"/>
              </a:ext>
            </a:extLst>
          </p:cNvPr>
          <p:cNvSpPr>
            <a:spLocks noGrp="1"/>
          </p:cNvSpPr>
          <p:nvPr>
            <p:ph type="body" sz="half" idx="2"/>
          </p:nvPr>
        </p:nvSpPr>
        <p:spPr>
          <a:xfrm>
            <a:off x="3525398" y="6252930"/>
            <a:ext cx="5618602" cy="704222"/>
          </a:xfrm>
        </p:spPr>
        <p:txBody>
          <a:bodyPr>
            <a:noAutofit/>
          </a:bodyPr>
          <a:lstStyle/>
          <a:p>
            <a:pPr marL="457200" indent="-457200"/>
            <a:r>
              <a:rPr lang="en-US" sz="800" b="0" i="1" dirty="0">
                <a:solidFill>
                  <a:schemeClr val="tx1"/>
                </a:solidFill>
                <a:effectLst/>
                <a:latin typeface="fira sans"/>
              </a:rPr>
              <a:t>Fisher, J., </a:t>
            </a:r>
            <a:r>
              <a:rPr lang="en-US" sz="800" b="0" i="1" dirty="0" err="1">
                <a:solidFill>
                  <a:schemeClr val="tx1"/>
                </a:solidFill>
                <a:effectLst/>
                <a:latin typeface="fira sans"/>
              </a:rPr>
              <a:t>Kratovil</a:t>
            </a:r>
            <a:r>
              <a:rPr lang="en-US" sz="800" b="0" i="1" dirty="0">
                <a:solidFill>
                  <a:schemeClr val="tx1"/>
                </a:solidFill>
                <a:effectLst/>
                <a:latin typeface="fira sans"/>
              </a:rPr>
              <a:t>, J., &amp; </a:t>
            </a:r>
            <a:r>
              <a:rPr lang="en-US" sz="800" b="0" i="1" dirty="0" err="1">
                <a:solidFill>
                  <a:schemeClr val="tx1"/>
                </a:solidFill>
                <a:effectLst/>
                <a:latin typeface="fira sans"/>
              </a:rPr>
              <a:t>Germansky</a:t>
            </a:r>
            <a:r>
              <a:rPr lang="en-US" sz="800" b="0" i="1" dirty="0">
                <a:solidFill>
                  <a:schemeClr val="tx1"/>
                </a:solidFill>
                <a:effectLst/>
                <a:latin typeface="fira sans"/>
              </a:rPr>
              <a:t>, M. (2019).  Expansion of the wound care program in home care by incorporation the WTA nurses to increase the reach of the CWOCN: WOCN Society’s </a:t>
            </a:r>
            <a:r>
              <a:rPr lang="en-US" sz="800" b="0" dirty="0">
                <a:solidFill>
                  <a:schemeClr val="tx1"/>
                </a:solidFill>
                <a:effectLst/>
                <a:latin typeface="fira sans"/>
              </a:rPr>
              <a:t>Scientific and Clinical Abstracts From </a:t>
            </a:r>
            <a:r>
              <a:rPr lang="en-US" sz="800" b="0" dirty="0" err="1">
                <a:solidFill>
                  <a:schemeClr val="tx1"/>
                </a:solidFill>
                <a:effectLst/>
                <a:latin typeface="fira sans"/>
              </a:rPr>
              <a:t>WOCNext</a:t>
            </a:r>
            <a:r>
              <a:rPr lang="en-US" sz="800" b="0" dirty="0">
                <a:solidFill>
                  <a:schemeClr val="tx1"/>
                </a:solidFill>
                <a:effectLst/>
                <a:latin typeface="fira sans"/>
              </a:rPr>
              <a:t> 2019 Nashville, Tennessee.  </a:t>
            </a:r>
            <a:r>
              <a:rPr lang="en-US" sz="800" i="1" dirty="0">
                <a:solidFill>
                  <a:schemeClr val="tx1"/>
                </a:solidFill>
                <a:effectLst/>
              </a:rPr>
              <a:t>Journal of Wound, Ostomy and Continence Nursing </a:t>
            </a:r>
            <a:r>
              <a:rPr lang="en-US" sz="800" i="1" u="none" strike="noStrike" dirty="0">
                <a:solidFill>
                  <a:schemeClr val="tx1"/>
                </a:solidFill>
                <a:effectLst/>
                <a:hlinkClick r:id="rId2">
                  <a:extLst>
                    <a:ext uri="{A12FA001-AC4F-418D-AE19-62706E023703}">
                      <ahyp:hlinkClr xmlns:ahyp="http://schemas.microsoft.com/office/drawing/2018/hyperlinkcolor" val="tx"/>
                    </a:ext>
                  </a:extLst>
                </a:hlinkClick>
              </a:rPr>
              <a:t>46 </a:t>
            </a:r>
            <a:r>
              <a:rPr lang="en-US" sz="800" i="1" u="none" strike="noStrike" dirty="0" err="1">
                <a:solidFill>
                  <a:schemeClr val="tx1"/>
                </a:solidFill>
                <a:effectLst/>
                <a:hlinkClick r:id="rId2">
                  <a:extLst>
                    <a:ext uri="{A12FA001-AC4F-418D-AE19-62706E023703}">
                      <ahyp:hlinkClr xmlns:ahyp="http://schemas.microsoft.com/office/drawing/2018/hyperlinkcolor" val="tx"/>
                    </a:ext>
                  </a:extLst>
                </a:hlinkClick>
              </a:rPr>
              <a:t>pg</a:t>
            </a:r>
            <a:r>
              <a:rPr lang="en-US" sz="800" i="1" u="none" strike="noStrike" dirty="0">
                <a:solidFill>
                  <a:schemeClr val="tx1"/>
                </a:solidFill>
                <a:effectLst/>
                <a:hlinkClick r:id="rId2">
                  <a:extLst>
                    <a:ext uri="{A12FA001-AC4F-418D-AE19-62706E023703}">
                      <ahyp:hlinkClr xmlns:ahyp="http://schemas.microsoft.com/office/drawing/2018/hyperlinkcolor" val="tx"/>
                    </a:ext>
                  </a:extLst>
                </a:hlinkClick>
              </a:rPr>
              <a:t> </a:t>
            </a:r>
            <a:r>
              <a:rPr lang="en-US" sz="800" u="none" strike="noStrike" dirty="0">
                <a:solidFill>
                  <a:schemeClr val="tx1"/>
                </a:solidFill>
                <a:effectLst/>
                <a:hlinkClick r:id="rId2">
                  <a:extLst>
                    <a:ext uri="{A12FA001-AC4F-418D-AE19-62706E023703}">
                      <ahyp:hlinkClr xmlns:ahyp="http://schemas.microsoft.com/office/drawing/2018/hyperlinkcolor" val="tx"/>
                    </a:ext>
                  </a:extLst>
                </a:hlinkClick>
              </a:rPr>
              <a:t>S1-S70</a:t>
            </a:r>
            <a:r>
              <a:rPr lang="en-US" sz="800" u="none" strike="noStrike" dirty="0">
                <a:solidFill>
                  <a:schemeClr val="tx1"/>
                </a:solidFill>
                <a:effectLst/>
              </a:rPr>
              <a:t>.  </a:t>
            </a:r>
            <a:r>
              <a:rPr lang="en-US" sz="800" dirty="0" err="1">
                <a:solidFill>
                  <a:schemeClr val="tx1"/>
                </a:solidFill>
                <a:effectLst/>
              </a:rPr>
              <a:t>doi</a:t>
            </a:r>
            <a:r>
              <a:rPr lang="en-US" sz="800" dirty="0">
                <a:solidFill>
                  <a:schemeClr val="tx1"/>
                </a:solidFill>
                <a:effectLst/>
              </a:rPr>
              <a:t>: 10.1097/WON.0000000000000530</a:t>
            </a:r>
          </a:p>
          <a:p>
            <a:pPr marL="457200" indent="-457200"/>
            <a:endParaRPr lang="en-US" sz="800" dirty="0">
              <a:solidFill>
                <a:schemeClr val="tx1"/>
              </a:solidFill>
            </a:endParaRPr>
          </a:p>
        </p:txBody>
      </p:sp>
      <p:sp>
        <p:nvSpPr>
          <p:cNvPr id="10" name="TextBox 9">
            <a:extLst>
              <a:ext uri="{FF2B5EF4-FFF2-40B4-BE49-F238E27FC236}">
                <a16:creationId xmlns:a16="http://schemas.microsoft.com/office/drawing/2014/main" id="{A7127348-2A56-4123-A024-C668A5E5B2F0}"/>
              </a:ext>
            </a:extLst>
          </p:cNvPr>
          <p:cNvSpPr txBox="1"/>
          <p:nvPr/>
        </p:nvSpPr>
        <p:spPr>
          <a:xfrm>
            <a:off x="368302" y="3696169"/>
            <a:ext cx="2428550" cy="584775"/>
          </a:xfrm>
          <a:prstGeom prst="rect">
            <a:avLst/>
          </a:prstGeom>
          <a:noFill/>
        </p:spPr>
        <p:txBody>
          <a:bodyPr wrap="square">
            <a:spAutoFit/>
          </a:bodyPr>
          <a:lstStyle/>
          <a:p>
            <a:pPr algn="ctr"/>
            <a:r>
              <a:rPr lang="en-US" sz="1600" b="0" i="1" dirty="0">
                <a:solidFill>
                  <a:schemeClr val="bg1"/>
                </a:solidFill>
                <a:effectLst/>
                <a:latin typeface="fira sans"/>
              </a:rPr>
              <a:t>Expanding the CWOCN Team</a:t>
            </a:r>
            <a:endParaRPr lang="en-US" sz="1600" b="0" i="0" dirty="0">
              <a:solidFill>
                <a:schemeClr val="bg1"/>
              </a:solidFill>
              <a:effectLst/>
              <a:latin typeface="fira sans"/>
            </a:endParaRPr>
          </a:p>
        </p:txBody>
      </p:sp>
    </p:spTree>
    <p:extLst>
      <p:ext uri="{BB962C8B-B14F-4D97-AF65-F5344CB8AC3E}">
        <p14:creationId xmlns:p14="http://schemas.microsoft.com/office/powerpoint/2010/main" val="3679884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7BBFBC-0D06-4A5E-8B2A-769016A8CB2D}"/>
              </a:ext>
            </a:extLst>
          </p:cNvPr>
          <p:cNvSpPr>
            <a:spLocks noGrp="1"/>
          </p:cNvSpPr>
          <p:nvPr>
            <p:ph type="title"/>
          </p:nvPr>
        </p:nvSpPr>
        <p:spPr>
          <a:xfrm>
            <a:off x="543121" y="1933576"/>
            <a:ext cx="2441379" cy="1298576"/>
          </a:xfrm>
        </p:spPr>
        <p:txBody>
          <a:bodyPr>
            <a:noAutofit/>
          </a:bodyPr>
          <a:lstStyle/>
          <a:p>
            <a:r>
              <a:rPr lang="en-US" sz="2400" dirty="0">
                <a:solidFill>
                  <a:schemeClr val="bg1"/>
                </a:solidFill>
              </a:rPr>
              <a:t>WOCNs &amp; WTAs in Home Care</a:t>
            </a:r>
          </a:p>
        </p:txBody>
      </p:sp>
      <p:sp>
        <p:nvSpPr>
          <p:cNvPr id="8" name="Content Placeholder 7">
            <a:extLst>
              <a:ext uri="{FF2B5EF4-FFF2-40B4-BE49-F238E27FC236}">
                <a16:creationId xmlns:a16="http://schemas.microsoft.com/office/drawing/2014/main" id="{30B2F1C1-6D7D-4684-8FC5-92EEDED369D0}"/>
              </a:ext>
            </a:extLst>
          </p:cNvPr>
          <p:cNvSpPr>
            <a:spLocks noGrp="1"/>
          </p:cNvSpPr>
          <p:nvPr>
            <p:ph idx="1"/>
          </p:nvPr>
        </p:nvSpPr>
        <p:spPr>
          <a:xfrm>
            <a:off x="3532934" y="494476"/>
            <a:ext cx="5253135" cy="5475352"/>
          </a:xfrm>
        </p:spPr>
        <p:txBody>
          <a:bodyPr>
            <a:noAutofit/>
          </a:bodyPr>
          <a:lstStyle/>
          <a:p>
            <a:pPr marL="742950" indent="-285750">
              <a:buFont typeface="Wingdings" panose="05000000000000000000" pitchFamily="2" charset="2"/>
              <a:buChar char="§"/>
            </a:pPr>
            <a:r>
              <a:rPr lang="en-US" sz="2000" b="0" i="0" dirty="0">
                <a:solidFill>
                  <a:srgbClr val="333333"/>
                </a:solidFill>
                <a:effectLst/>
                <a:latin typeface="fira sans"/>
              </a:rPr>
              <a:t>If a WTA did see a patient first, a meeting was conducted to review the case and approve the care plan, which may involve the CWCN seeing the patient as well.</a:t>
            </a:r>
          </a:p>
          <a:p>
            <a:pPr marL="742950" indent="-285750">
              <a:buFont typeface="Wingdings" panose="05000000000000000000" pitchFamily="2" charset="2"/>
              <a:buChar char="§"/>
            </a:pPr>
            <a:r>
              <a:rPr lang="en-US" sz="2000" b="0" i="0" dirty="0">
                <a:solidFill>
                  <a:srgbClr val="333333"/>
                </a:solidFill>
                <a:effectLst/>
                <a:latin typeface="fira sans"/>
              </a:rPr>
              <a:t>Ongoing education &amp; development was led through a “shared governance WTA Practice Committee” held quarterly.</a:t>
            </a:r>
          </a:p>
          <a:p>
            <a:pPr marL="457200" indent="0" algn="ctr">
              <a:buNone/>
            </a:pPr>
            <a:r>
              <a:rPr lang="en-US" sz="2000" b="1" i="0" dirty="0">
                <a:solidFill>
                  <a:srgbClr val="333333"/>
                </a:solidFill>
                <a:effectLst/>
                <a:latin typeface="fira sans"/>
              </a:rPr>
              <a:t>RESULTS</a:t>
            </a:r>
          </a:p>
          <a:p>
            <a:pPr marL="742950" indent="-285750">
              <a:buFont typeface="Wingdings" panose="05000000000000000000" pitchFamily="2" charset="2"/>
              <a:buChar char="ü"/>
            </a:pPr>
            <a:r>
              <a:rPr lang="en-US" sz="2000" dirty="0">
                <a:solidFill>
                  <a:srgbClr val="333333"/>
                </a:solidFill>
                <a:latin typeface="fira sans"/>
              </a:rPr>
              <a:t>Wound patients were served quicker</a:t>
            </a:r>
          </a:p>
          <a:p>
            <a:pPr marL="742950" indent="-285750">
              <a:buFont typeface="Wingdings" panose="05000000000000000000" pitchFamily="2" charset="2"/>
              <a:buChar char="ü"/>
            </a:pPr>
            <a:r>
              <a:rPr lang="en-US" sz="2000" b="0" i="0" dirty="0">
                <a:solidFill>
                  <a:srgbClr val="333333"/>
                </a:solidFill>
                <a:effectLst/>
                <a:latin typeface="fira sans"/>
              </a:rPr>
              <a:t>Increased staff satisfa</a:t>
            </a:r>
            <a:r>
              <a:rPr lang="en-US" sz="2000" dirty="0">
                <a:solidFill>
                  <a:srgbClr val="333333"/>
                </a:solidFill>
                <a:latin typeface="fira sans"/>
              </a:rPr>
              <a:t>ction</a:t>
            </a:r>
          </a:p>
          <a:p>
            <a:pPr marL="742950" indent="-285750">
              <a:buFont typeface="Wingdings" panose="05000000000000000000" pitchFamily="2" charset="2"/>
              <a:buChar char="ü"/>
            </a:pPr>
            <a:r>
              <a:rPr lang="en-US" sz="2000" dirty="0">
                <a:solidFill>
                  <a:srgbClr val="333333"/>
                </a:solidFill>
                <a:latin typeface="fira sans"/>
              </a:rPr>
              <a:t>Advancement along a clinical ladder.</a:t>
            </a:r>
            <a:endParaRPr lang="en-US" sz="2000" dirty="0"/>
          </a:p>
        </p:txBody>
      </p:sp>
      <p:sp>
        <p:nvSpPr>
          <p:cNvPr id="9" name="Text Placeholder 8">
            <a:extLst>
              <a:ext uri="{FF2B5EF4-FFF2-40B4-BE49-F238E27FC236}">
                <a16:creationId xmlns:a16="http://schemas.microsoft.com/office/drawing/2014/main" id="{A050EB2D-1202-4651-8236-FAE6FAF1F793}"/>
              </a:ext>
            </a:extLst>
          </p:cNvPr>
          <p:cNvSpPr>
            <a:spLocks noGrp="1"/>
          </p:cNvSpPr>
          <p:nvPr>
            <p:ph type="body" sz="half" idx="2"/>
          </p:nvPr>
        </p:nvSpPr>
        <p:spPr>
          <a:xfrm>
            <a:off x="3525398" y="6252930"/>
            <a:ext cx="5618602" cy="704222"/>
          </a:xfrm>
        </p:spPr>
        <p:txBody>
          <a:bodyPr>
            <a:noAutofit/>
          </a:bodyPr>
          <a:lstStyle/>
          <a:p>
            <a:pPr marL="457200" indent="-457200"/>
            <a:r>
              <a:rPr lang="en-US" sz="800" b="0" i="1" dirty="0">
                <a:solidFill>
                  <a:schemeClr val="tx1"/>
                </a:solidFill>
                <a:effectLst/>
                <a:latin typeface="fira sans"/>
              </a:rPr>
              <a:t>Fisher, J., </a:t>
            </a:r>
            <a:r>
              <a:rPr lang="en-US" sz="800" b="0" i="1" dirty="0" err="1">
                <a:solidFill>
                  <a:schemeClr val="tx1"/>
                </a:solidFill>
                <a:effectLst/>
                <a:latin typeface="fira sans"/>
              </a:rPr>
              <a:t>Kratovil</a:t>
            </a:r>
            <a:r>
              <a:rPr lang="en-US" sz="800" b="0" i="1" dirty="0">
                <a:solidFill>
                  <a:schemeClr val="tx1"/>
                </a:solidFill>
                <a:effectLst/>
                <a:latin typeface="fira sans"/>
              </a:rPr>
              <a:t>, J., &amp; </a:t>
            </a:r>
            <a:r>
              <a:rPr lang="en-US" sz="800" b="0" i="1" dirty="0" err="1">
                <a:solidFill>
                  <a:schemeClr val="tx1"/>
                </a:solidFill>
                <a:effectLst/>
                <a:latin typeface="fira sans"/>
              </a:rPr>
              <a:t>Germansky</a:t>
            </a:r>
            <a:r>
              <a:rPr lang="en-US" sz="800" b="0" i="1" dirty="0">
                <a:solidFill>
                  <a:schemeClr val="tx1"/>
                </a:solidFill>
                <a:effectLst/>
                <a:latin typeface="fira sans"/>
              </a:rPr>
              <a:t>, M. (2019).  Expansion of the wound care program in home care by incorporation the WTA nurses to increase the reach of the CWOCN: WOCN Society’s </a:t>
            </a:r>
            <a:r>
              <a:rPr lang="en-US" sz="800" b="0" dirty="0">
                <a:solidFill>
                  <a:schemeClr val="tx1"/>
                </a:solidFill>
                <a:effectLst/>
                <a:latin typeface="fira sans"/>
              </a:rPr>
              <a:t>Scientific and Clinical Abstracts From </a:t>
            </a:r>
            <a:r>
              <a:rPr lang="en-US" sz="800" b="0" dirty="0" err="1">
                <a:solidFill>
                  <a:schemeClr val="tx1"/>
                </a:solidFill>
                <a:effectLst/>
                <a:latin typeface="fira sans"/>
              </a:rPr>
              <a:t>WOCNext</a:t>
            </a:r>
            <a:r>
              <a:rPr lang="en-US" sz="800" b="0" dirty="0">
                <a:solidFill>
                  <a:schemeClr val="tx1"/>
                </a:solidFill>
                <a:effectLst/>
                <a:latin typeface="fira sans"/>
              </a:rPr>
              <a:t> 2019 Nashville, Tennessee.  </a:t>
            </a:r>
            <a:r>
              <a:rPr lang="en-US" sz="800" i="1" dirty="0">
                <a:solidFill>
                  <a:schemeClr val="tx1"/>
                </a:solidFill>
                <a:effectLst/>
              </a:rPr>
              <a:t>Journal of Wound, Ostomy and Continence Nursing </a:t>
            </a:r>
            <a:r>
              <a:rPr lang="en-US" sz="800" i="1" u="none" strike="noStrike" dirty="0">
                <a:solidFill>
                  <a:schemeClr val="tx1"/>
                </a:solidFill>
                <a:effectLst/>
                <a:hlinkClick r:id="rId2">
                  <a:extLst>
                    <a:ext uri="{A12FA001-AC4F-418D-AE19-62706E023703}">
                      <ahyp:hlinkClr xmlns:ahyp="http://schemas.microsoft.com/office/drawing/2018/hyperlinkcolor" val="tx"/>
                    </a:ext>
                  </a:extLst>
                </a:hlinkClick>
              </a:rPr>
              <a:t>46 </a:t>
            </a:r>
            <a:r>
              <a:rPr lang="en-US" sz="800" i="1" u="none" strike="noStrike" dirty="0" err="1">
                <a:solidFill>
                  <a:schemeClr val="tx1"/>
                </a:solidFill>
                <a:effectLst/>
                <a:hlinkClick r:id="rId2">
                  <a:extLst>
                    <a:ext uri="{A12FA001-AC4F-418D-AE19-62706E023703}">
                      <ahyp:hlinkClr xmlns:ahyp="http://schemas.microsoft.com/office/drawing/2018/hyperlinkcolor" val="tx"/>
                    </a:ext>
                  </a:extLst>
                </a:hlinkClick>
              </a:rPr>
              <a:t>pg</a:t>
            </a:r>
            <a:r>
              <a:rPr lang="en-US" sz="800" i="1" u="none" strike="noStrike" dirty="0">
                <a:solidFill>
                  <a:schemeClr val="tx1"/>
                </a:solidFill>
                <a:effectLst/>
                <a:hlinkClick r:id="rId2">
                  <a:extLst>
                    <a:ext uri="{A12FA001-AC4F-418D-AE19-62706E023703}">
                      <ahyp:hlinkClr xmlns:ahyp="http://schemas.microsoft.com/office/drawing/2018/hyperlinkcolor" val="tx"/>
                    </a:ext>
                  </a:extLst>
                </a:hlinkClick>
              </a:rPr>
              <a:t> </a:t>
            </a:r>
            <a:r>
              <a:rPr lang="en-US" sz="800" u="none" strike="noStrike" dirty="0">
                <a:solidFill>
                  <a:schemeClr val="tx1"/>
                </a:solidFill>
                <a:effectLst/>
                <a:hlinkClick r:id="rId2">
                  <a:extLst>
                    <a:ext uri="{A12FA001-AC4F-418D-AE19-62706E023703}">
                      <ahyp:hlinkClr xmlns:ahyp="http://schemas.microsoft.com/office/drawing/2018/hyperlinkcolor" val="tx"/>
                    </a:ext>
                  </a:extLst>
                </a:hlinkClick>
              </a:rPr>
              <a:t>S1-S70</a:t>
            </a:r>
            <a:r>
              <a:rPr lang="en-US" sz="800" u="none" strike="noStrike" dirty="0">
                <a:solidFill>
                  <a:schemeClr val="tx1"/>
                </a:solidFill>
                <a:effectLst/>
              </a:rPr>
              <a:t>.  </a:t>
            </a:r>
            <a:r>
              <a:rPr lang="en-US" sz="800" dirty="0" err="1">
                <a:solidFill>
                  <a:schemeClr val="tx1"/>
                </a:solidFill>
                <a:effectLst/>
              </a:rPr>
              <a:t>doi</a:t>
            </a:r>
            <a:r>
              <a:rPr lang="en-US" sz="800" dirty="0">
                <a:solidFill>
                  <a:schemeClr val="tx1"/>
                </a:solidFill>
                <a:effectLst/>
              </a:rPr>
              <a:t>: 10.1097/WON.0000000000000530</a:t>
            </a:r>
          </a:p>
          <a:p>
            <a:pPr marL="457200" indent="-457200"/>
            <a:endParaRPr lang="en-US" sz="800" dirty="0">
              <a:solidFill>
                <a:schemeClr val="tx1"/>
              </a:solidFill>
            </a:endParaRPr>
          </a:p>
        </p:txBody>
      </p:sp>
      <p:sp>
        <p:nvSpPr>
          <p:cNvPr id="10" name="TextBox 9">
            <a:extLst>
              <a:ext uri="{FF2B5EF4-FFF2-40B4-BE49-F238E27FC236}">
                <a16:creationId xmlns:a16="http://schemas.microsoft.com/office/drawing/2014/main" id="{A7127348-2A56-4123-A024-C668A5E5B2F0}"/>
              </a:ext>
            </a:extLst>
          </p:cNvPr>
          <p:cNvSpPr txBox="1"/>
          <p:nvPr/>
        </p:nvSpPr>
        <p:spPr>
          <a:xfrm>
            <a:off x="368302" y="3696169"/>
            <a:ext cx="2428550" cy="584775"/>
          </a:xfrm>
          <a:prstGeom prst="rect">
            <a:avLst/>
          </a:prstGeom>
          <a:noFill/>
        </p:spPr>
        <p:txBody>
          <a:bodyPr wrap="square">
            <a:spAutoFit/>
          </a:bodyPr>
          <a:lstStyle/>
          <a:p>
            <a:pPr algn="ctr"/>
            <a:r>
              <a:rPr lang="en-US" sz="1600" b="0" i="1" dirty="0">
                <a:solidFill>
                  <a:schemeClr val="bg1"/>
                </a:solidFill>
                <a:effectLst/>
                <a:latin typeface="fira sans"/>
              </a:rPr>
              <a:t>Expanding the CWOCN Team</a:t>
            </a:r>
            <a:endParaRPr lang="en-US" sz="1600" b="0" i="0" dirty="0">
              <a:solidFill>
                <a:schemeClr val="bg1"/>
              </a:solidFill>
              <a:effectLst/>
              <a:latin typeface="fira sans"/>
            </a:endParaRPr>
          </a:p>
        </p:txBody>
      </p:sp>
    </p:spTree>
    <p:extLst>
      <p:ext uri="{BB962C8B-B14F-4D97-AF65-F5344CB8AC3E}">
        <p14:creationId xmlns:p14="http://schemas.microsoft.com/office/powerpoint/2010/main" val="117180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4" y="5657850"/>
            <a:ext cx="9141619"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2280285"/>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857250"/>
            <a:ext cx="9141714" cy="14287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62D4BA4A-F5ED-4D96-97AA-8E59252E95F4}"/>
              </a:ext>
            </a:extLst>
          </p:cNvPr>
          <p:cNvSpPr>
            <a:spLocks noGrp="1"/>
          </p:cNvSpPr>
          <p:nvPr>
            <p:ph type="title"/>
          </p:nvPr>
        </p:nvSpPr>
        <p:spPr>
          <a:xfrm>
            <a:off x="822960" y="1072205"/>
            <a:ext cx="7543800" cy="1088068"/>
          </a:xfrm>
        </p:spPr>
        <p:txBody>
          <a:bodyPr vert="horz" lIns="68580" tIns="34290" rIns="68580" bIns="34290" rtlCol="0" anchor="ctr">
            <a:normAutofit/>
          </a:bodyPr>
          <a:lstStyle/>
          <a:p>
            <a:pPr algn="ctr"/>
            <a:r>
              <a:rPr lang="en-US" sz="3600" dirty="0">
                <a:solidFill>
                  <a:srgbClr val="FFFFFF"/>
                </a:solidFill>
              </a:rPr>
              <a:t>History of Wound Care Nurses</a:t>
            </a:r>
          </a:p>
        </p:txBody>
      </p:sp>
      <p:sp>
        <p:nvSpPr>
          <p:cNvPr id="20" name="Rectangle 19">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7850"/>
            <a:ext cx="9144000"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 Placeholder 6">
            <a:extLst>
              <a:ext uri="{FF2B5EF4-FFF2-40B4-BE49-F238E27FC236}">
                <a16:creationId xmlns:a16="http://schemas.microsoft.com/office/drawing/2014/main" id="{B3885C2A-E2AB-420E-AB66-0B981080862C}"/>
              </a:ext>
            </a:extLst>
          </p:cNvPr>
          <p:cNvSpPr txBox="1">
            <a:spLocks/>
          </p:cNvSpPr>
          <p:nvPr/>
        </p:nvSpPr>
        <p:spPr>
          <a:xfrm>
            <a:off x="4270623" y="6028743"/>
            <a:ext cx="4758611" cy="342900"/>
          </a:xfrm>
          <a:prstGeom prst="rect">
            <a:avLst/>
          </a:prstGeom>
        </p:spPr>
        <p:txBody>
          <a:bodyPr vert="horz" lIns="0" tIns="34290" rIns="0" bIns="3429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lgn="r">
              <a:lnSpc>
                <a:spcPct val="90000"/>
              </a:lnSpc>
              <a:buFont typeface="Calibri" panose="020F0502020204030204" pitchFamily="34" charset="0"/>
              <a:buNone/>
            </a:pPr>
            <a:r>
              <a:rPr lang="en-US" sz="900" dirty="0">
                <a:solidFill>
                  <a:srgbClr val="303030"/>
                </a:solidFill>
                <a:latin typeface="arial" panose="020B0604020202020204" pitchFamily="34" charset="0"/>
              </a:rPr>
              <a:t>Corbett L. Q. (2012). Wound Care Nursing: Professional Issues and Opportunities. </a:t>
            </a:r>
            <a:r>
              <a:rPr lang="en-US" sz="900" i="1" dirty="0">
                <a:solidFill>
                  <a:srgbClr val="303030"/>
                </a:solidFill>
                <a:latin typeface="arial" panose="020B0604020202020204" pitchFamily="34" charset="0"/>
              </a:rPr>
              <a:t>Advances in wound care</a:t>
            </a:r>
            <a:r>
              <a:rPr lang="en-US" sz="900" dirty="0">
                <a:solidFill>
                  <a:srgbClr val="303030"/>
                </a:solidFill>
                <a:latin typeface="arial" panose="020B0604020202020204" pitchFamily="34" charset="0"/>
              </a:rPr>
              <a:t>, </a:t>
            </a:r>
            <a:r>
              <a:rPr lang="en-US" sz="900" i="1" dirty="0">
                <a:solidFill>
                  <a:srgbClr val="303030"/>
                </a:solidFill>
                <a:latin typeface="arial" panose="020B0604020202020204" pitchFamily="34" charset="0"/>
              </a:rPr>
              <a:t>1</a:t>
            </a:r>
            <a:r>
              <a:rPr lang="en-US" sz="900" dirty="0">
                <a:solidFill>
                  <a:srgbClr val="303030"/>
                </a:solidFill>
                <a:latin typeface="arial" panose="020B0604020202020204" pitchFamily="34" charset="0"/>
              </a:rPr>
              <a:t>(5), 189–193. https://doi.org/10.1089/wound.2011.0329</a:t>
            </a:r>
            <a:endParaRPr lang="en-US" sz="900" dirty="0"/>
          </a:p>
        </p:txBody>
      </p:sp>
      <p:sp>
        <p:nvSpPr>
          <p:cNvPr id="10" name="Content Placeholder 2">
            <a:extLst>
              <a:ext uri="{FF2B5EF4-FFF2-40B4-BE49-F238E27FC236}">
                <a16:creationId xmlns:a16="http://schemas.microsoft.com/office/drawing/2014/main" id="{6A4E9405-151D-416F-B9D7-BA6A4F07188F}"/>
              </a:ext>
            </a:extLst>
          </p:cNvPr>
          <p:cNvSpPr txBox="1">
            <a:spLocks/>
          </p:cNvSpPr>
          <p:nvPr/>
        </p:nvSpPr>
        <p:spPr>
          <a:xfrm>
            <a:off x="441448" y="2500955"/>
            <a:ext cx="8382622" cy="2806184"/>
          </a:xfrm>
          <a:prstGeom prst="rect">
            <a:avLst/>
          </a:prstGeom>
        </p:spPr>
        <p:txBody>
          <a:bodyPr>
            <a:norm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000" dirty="0"/>
              <a:t>Since the professions' induction, nurses have cared for patients in all areas of specialties.  As these generalists oversaw areas of expanding specialties, the need for individuals to focus their attention on particular areas of nursing became evident.  Wound care nursing was one such specialty. </a:t>
            </a:r>
            <a:br>
              <a:rPr lang="en-US" sz="2000" dirty="0"/>
            </a:br>
            <a:br>
              <a:rPr lang="en-US" sz="2000" dirty="0"/>
            </a:br>
            <a:r>
              <a:rPr lang="en-US" sz="2000" dirty="0"/>
              <a:t>Wound care specialists came about through an unrelated area.  In 1961, </a:t>
            </a:r>
            <a:r>
              <a:rPr lang="en-US" sz="2000" dirty="0" err="1"/>
              <a:t>enterostomal</a:t>
            </a:r>
            <a:r>
              <a:rPr lang="en-US" sz="2000" dirty="0"/>
              <a:t> nurse training began through the efforts of Dr. Rupert </a:t>
            </a:r>
            <a:r>
              <a:rPr lang="en-US" sz="2000" dirty="0" err="1"/>
              <a:t>Turnbill</a:t>
            </a:r>
            <a:r>
              <a:rPr lang="en-US" sz="2000" dirty="0"/>
              <a:t>, a Cleveland Clinic colorectal surgeon and Norma Gill, his former patient. </a:t>
            </a:r>
          </a:p>
        </p:txBody>
      </p:sp>
    </p:spTree>
    <p:extLst>
      <p:ext uri="{BB962C8B-B14F-4D97-AF65-F5344CB8AC3E}">
        <p14:creationId xmlns:p14="http://schemas.microsoft.com/office/powerpoint/2010/main" val="2660329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7BBFBC-0D06-4A5E-8B2A-769016A8CB2D}"/>
              </a:ext>
            </a:extLst>
          </p:cNvPr>
          <p:cNvSpPr>
            <a:spLocks noGrp="1"/>
          </p:cNvSpPr>
          <p:nvPr>
            <p:ph type="title"/>
          </p:nvPr>
        </p:nvSpPr>
        <p:spPr>
          <a:xfrm>
            <a:off x="482602" y="1335025"/>
            <a:ext cx="2739777" cy="2093975"/>
          </a:xfrm>
        </p:spPr>
        <p:txBody>
          <a:bodyPr>
            <a:noAutofit/>
          </a:bodyPr>
          <a:lstStyle/>
          <a:p>
            <a:pPr algn="l"/>
            <a:r>
              <a:rPr lang="en-US" sz="2400" dirty="0">
                <a:solidFill>
                  <a:schemeClr val="bg1"/>
                </a:solidFill>
              </a:rPr>
              <a:t>On Time with Pressure Injury Staging and Implementation of Wound Care</a:t>
            </a:r>
            <a:endParaRPr lang="en-US" sz="2400" i="0" dirty="0">
              <a:solidFill>
                <a:schemeClr val="bg1"/>
              </a:solidFill>
              <a:effectLst/>
            </a:endParaRPr>
          </a:p>
        </p:txBody>
      </p:sp>
      <p:sp>
        <p:nvSpPr>
          <p:cNvPr id="11" name="TextBox 10">
            <a:extLst>
              <a:ext uri="{FF2B5EF4-FFF2-40B4-BE49-F238E27FC236}">
                <a16:creationId xmlns:a16="http://schemas.microsoft.com/office/drawing/2014/main" id="{C7234B2A-8F4A-4A96-91F7-51D745C9E434}"/>
              </a:ext>
            </a:extLst>
          </p:cNvPr>
          <p:cNvSpPr txBox="1"/>
          <p:nvPr/>
        </p:nvSpPr>
        <p:spPr>
          <a:xfrm>
            <a:off x="482602" y="3772369"/>
            <a:ext cx="2428550" cy="584775"/>
          </a:xfrm>
          <a:prstGeom prst="rect">
            <a:avLst/>
          </a:prstGeom>
          <a:noFill/>
        </p:spPr>
        <p:txBody>
          <a:bodyPr wrap="square">
            <a:spAutoFit/>
          </a:bodyPr>
          <a:lstStyle/>
          <a:p>
            <a:pPr algn="l"/>
            <a:r>
              <a:rPr lang="en-US" sz="1600" dirty="0">
                <a:solidFill>
                  <a:schemeClr val="bg1"/>
                </a:solidFill>
                <a:latin typeface="fira sans"/>
              </a:rPr>
              <a:t>Wound Specialists in Acute Care</a:t>
            </a:r>
            <a:endParaRPr lang="en-US" sz="1600" b="0" i="0" dirty="0">
              <a:solidFill>
                <a:schemeClr val="bg1"/>
              </a:solidFill>
              <a:effectLst/>
              <a:latin typeface="fira sans"/>
            </a:endParaRPr>
          </a:p>
        </p:txBody>
      </p:sp>
      <p:sp>
        <p:nvSpPr>
          <p:cNvPr id="12" name="TextBox 11">
            <a:extLst>
              <a:ext uri="{FF2B5EF4-FFF2-40B4-BE49-F238E27FC236}">
                <a16:creationId xmlns:a16="http://schemas.microsoft.com/office/drawing/2014/main" id="{D0DFD244-1EED-404A-873D-2F14E64823DE}"/>
              </a:ext>
            </a:extLst>
          </p:cNvPr>
          <p:cNvSpPr txBox="1"/>
          <p:nvPr/>
        </p:nvSpPr>
        <p:spPr>
          <a:xfrm>
            <a:off x="4572000" y="6081526"/>
            <a:ext cx="4572000" cy="584775"/>
          </a:xfrm>
          <a:prstGeom prst="rect">
            <a:avLst/>
          </a:prstGeom>
          <a:noFill/>
        </p:spPr>
        <p:txBody>
          <a:bodyPr wrap="square">
            <a:spAutoFit/>
          </a:bodyPr>
          <a:lstStyle/>
          <a:p>
            <a:pPr marL="457200" indent="-457200"/>
            <a:r>
              <a:rPr lang="en-US" sz="800" b="0" i="1" dirty="0">
                <a:effectLst/>
                <a:latin typeface="fira sans"/>
              </a:rPr>
              <a:t>Whaley, A. M. (2019).  Use of the WTA in the acute care setting to increase accuracy and timeliness of pressure injury staging, and implementation of wound care: WOCN Society’s </a:t>
            </a:r>
            <a:r>
              <a:rPr lang="en-US" sz="800" b="0" dirty="0">
                <a:effectLst/>
                <a:latin typeface="fira sans"/>
              </a:rPr>
              <a:t>Scientific and Clinical Abstracts From </a:t>
            </a:r>
            <a:r>
              <a:rPr lang="en-US" sz="800" b="0" dirty="0" err="1">
                <a:effectLst/>
                <a:latin typeface="fira sans"/>
              </a:rPr>
              <a:t>WOCNext</a:t>
            </a:r>
            <a:r>
              <a:rPr lang="en-US" sz="800" b="0" dirty="0">
                <a:effectLst/>
                <a:latin typeface="fira sans"/>
              </a:rPr>
              <a:t> 2019 Nashville, Tennessee.  </a:t>
            </a:r>
            <a:r>
              <a:rPr lang="en-US" sz="800" i="1" dirty="0">
                <a:effectLst/>
              </a:rPr>
              <a:t>Journal of Wound, Ostomy and Continence Nursing </a:t>
            </a:r>
            <a:r>
              <a:rPr lang="en-US" sz="800" i="1" u="none" strike="noStrike" dirty="0">
                <a:effectLst/>
                <a:hlinkClick r:id="rId2">
                  <a:extLst>
                    <a:ext uri="{A12FA001-AC4F-418D-AE19-62706E023703}">
                      <ahyp:hlinkClr xmlns:ahyp="http://schemas.microsoft.com/office/drawing/2018/hyperlinkcolor" val="tx"/>
                    </a:ext>
                  </a:extLst>
                </a:hlinkClick>
              </a:rPr>
              <a:t>46 </a:t>
            </a:r>
            <a:r>
              <a:rPr lang="en-US" sz="800" i="1" u="none" strike="noStrike" dirty="0" err="1">
                <a:effectLst/>
                <a:hlinkClick r:id="rId2">
                  <a:extLst>
                    <a:ext uri="{A12FA001-AC4F-418D-AE19-62706E023703}">
                      <ahyp:hlinkClr xmlns:ahyp="http://schemas.microsoft.com/office/drawing/2018/hyperlinkcolor" val="tx"/>
                    </a:ext>
                  </a:extLst>
                </a:hlinkClick>
              </a:rPr>
              <a:t>pg</a:t>
            </a:r>
            <a:r>
              <a:rPr lang="en-US" sz="800" i="1" u="none" strike="noStrike" dirty="0">
                <a:effectLst/>
                <a:hlinkClick r:id="rId2">
                  <a:extLst>
                    <a:ext uri="{A12FA001-AC4F-418D-AE19-62706E023703}">
                      <ahyp:hlinkClr xmlns:ahyp="http://schemas.microsoft.com/office/drawing/2018/hyperlinkcolor" val="tx"/>
                    </a:ext>
                  </a:extLst>
                </a:hlinkClick>
              </a:rPr>
              <a:t> </a:t>
            </a:r>
            <a:r>
              <a:rPr lang="en-US" sz="800" u="none" strike="noStrike" dirty="0">
                <a:effectLst/>
                <a:hlinkClick r:id="rId2">
                  <a:extLst>
                    <a:ext uri="{A12FA001-AC4F-418D-AE19-62706E023703}">
                      <ahyp:hlinkClr xmlns:ahyp="http://schemas.microsoft.com/office/drawing/2018/hyperlinkcolor" val="tx"/>
                    </a:ext>
                  </a:extLst>
                </a:hlinkClick>
              </a:rPr>
              <a:t>S1-S70</a:t>
            </a:r>
            <a:r>
              <a:rPr lang="en-US" sz="800" u="none" strike="noStrike" dirty="0">
                <a:effectLst/>
              </a:rPr>
              <a:t>.  </a:t>
            </a:r>
            <a:r>
              <a:rPr lang="en-US" sz="800" dirty="0" err="1">
                <a:effectLst/>
              </a:rPr>
              <a:t>doi</a:t>
            </a:r>
            <a:r>
              <a:rPr lang="en-US" sz="800" dirty="0">
                <a:effectLst/>
              </a:rPr>
              <a:t>: 10.1097/WON.0000000000000530</a:t>
            </a:r>
          </a:p>
        </p:txBody>
      </p:sp>
      <p:sp>
        <p:nvSpPr>
          <p:cNvPr id="13" name="Content Placeholder 7">
            <a:extLst>
              <a:ext uri="{FF2B5EF4-FFF2-40B4-BE49-F238E27FC236}">
                <a16:creationId xmlns:a16="http://schemas.microsoft.com/office/drawing/2014/main" id="{76192C24-BCBD-4C5B-96F6-880E9400E668}"/>
              </a:ext>
            </a:extLst>
          </p:cNvPr>
          <p:cNvSpPr txBox="1">
            <a:spLocks/>
          </p:cNvSpPr>
          <p:nvPr/>
        </p:nvSpPr>
        <p:spPr>
          <a:xfrm>
            <a:off x="3713879" y="537703"/>
            <a:ext cx="5253135" cy="5413116"/>
          </a:xfrm>
          <a:prstGeom prst="rect">
            <a:avLst/>
          </a:prstGeom>
        </p:spPr>
        <p:txBody>
          <a:bodyPr vert="horz" lIns="0" tIns="45720" rIns="0" bIns="4572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ctr"/>
            <a:r>
              <a:rPr lang="en-US" sz="2000" b="1" dirty="0">
                <a:solidFill>
                  <a:srgbClr val="333333"/>
                </a:solidFill>
                <a:latin typeface="fira sans"/>
              </a:rPr>
              <a:t>PURPOSE</a:t>
            </a:r>
            <a:endParaRPr lang="en-US" sz="2000" dirty="0">
              <a:solidFill>
                <a:srgbClr val="333333"/>
              </a:solidFill>
              <a:latin typeface="fira sans"/>
            </a:endParaRPr>
          </a:p>
          <a:p>
            <a:pPr algn="l"/>
            <a:r>
              <a:rPr lang="en-US" sz="2000" b="0" i="0" dirty="0">
                <a:solidFill>
                  <a:srgbClr val="333333"/>
                </a:solidFill>
                <a:effectLst/>
                <a:latin typeface="fira sans"/>
              </a:rPr>
              <a:t>Improve </a:t>
            </a:r>
            <a:r>
              <a:rPr lang="en-US" sz="2000" dirty="0">
                <a:solidFill>
                  <a:srgbClr val="333333"/>
                </a:solidFill>
                <a:latin typeface="fira sans"/>
              </a:rPr>
              <a:t>staging consistency of pressure injuries among acute care nurses</a:t>
            </a:r>
          </a:p>
          <a:p>
            <a:pPr algn="ctr"/>
            <a:r>
              <a:rPr lang="en-US" sz="2000" b="1" dirty="0">
                <a:solidFill>
                  <a:srgbClr val="333333"/>
                </a:solidFill>
                <a:latin typeface="fira sans"/>
              </a:rPr>
              <a:t>METHOD</a:t>
            </a:r>
          </a:p>
          <a:p>
            <a:pPr marL="742950" indent="-285750">
              <a:buFont typeface="Wingdings" panose="05000000000000000000" pitchFamily="2" charset="2"/>
              <a:buChar char="§"/>
            </a:pPr>
            <a:r>
              <a:rPr lang="en-US" sz="2000" dirty="0">
                <a:solidFill>
                  <a:srgbClr val="333333"/>
                </a:solidFill>
                <a:latin typeface="fira sans"/>
              </a:rPr>
              <a:t>59 nurses became graduates of the WOCN’ Society’s WTA program.</a:t>
            </a:r>
          </a:p>
          <a:p>
            <a:pPr marL="742950" indent="-285750">
              <a:buFont typeface="Wingdings" panose="05000000000000000000" pitchFamily="2" charset="2"/>
              <a:buChar char="§"/>
            </a:pPr>
            <a:r>
              <a:rPr lang="en-US" sz="2000" dirty="0">
                <a:solidFill>
                  <a:srgbClr val="333333"/>
                </a:solidFill>
                <a:latin typeface="fira sans"/>
              </a:rPr>
              <a:t>Only these WTAs and CWCNs staged pressure injuries</a:t>
            </a:r>
          </a:p>
          <a:p>
            <a:pPr marL="742950" indent="-285750">
              <a:buFont typeface="Wingdings" panose="05000000000000000000" pitchFamily="2" charset="2"/>
              <a:buChar char="§"/>
            </a:pPr>
            <a:r>
              <a:rPr lang="en-US" sz="2000" dirty="0">
                <a:solidFill>
                  <a:srgbClr val="333333"/>
                </a:solidFill>
                <a:latin typeface="fira sans"/>
              </a:rPr>
              <a:t>This also extending the reach of the wound care nurse team business hours from Monday through Friday to 24/7 as the WTA nurses worked all shifts.</a:t>
            </a:r>
          </a:p>
        </p:txBody>
      </p:sp>
    </p:spTree>
    <p:extLst>
      <p:ext uri="{BB962C8B-B14F-4D97-AF65-F5344CB8AC3E}">
        <p14:creationId xmlns:p14="http://schemas.microsoft.com/office/powerpoint/2010/main" val="2634953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7BBFBC-0D06-4A5E-8B2A-769016A8CB2D}"/>
              </a:ext>
            </a:extLst>
          </p:cNvPr>
          <p:cNvSpPr>
            <a:spLocks noGrp="1"/>
          </p:cNvSpPr>
          <p:nvPr>
            <p:ph type="title"/>
          </p:nvPr>
        </p:nvSpPr>
        <p:spPr>
          <a:xfrm>
            <a:off x="482602" y="1335025"/>
            <a:ext cx="2739777" cy="2093975"/>
          </a:xfrm>
        </p:spPr>
        <p:txBody>
          <a:bodyPr>
            <a:noAutofit/>
          </a:bodyPr>
          <a:lstStyle/>
          <a:p>
            <a:pPr algn="l"/>
            <a:r>
              <a:rPr lang="en-US" sz="2400" dirty="0">
                <a:solidFill>
                  <a:schemeClr val="bg1"/>
                </a:solidFill>
              </a:rPr>
              <a:t>On Time with Pressure Injury Staging and Implementation of Wound Care</a:t>
            </a:r>
            <a:endParaRPr lang="en-US" sz="2400" i="0" dirty="0">
              <a:solidFill>
                <a:schemeClr val="bg1"/>
              </a:solidFill>
              <a:effectLst/>
            </a:endParaRPr>
          </a:p>
        </p:txBody>
      </p:sp>
      <p:sp>
        <p:nvSpPr>
          <p:cNvPr id="11" name="TextBox 10">
            <a:extLst>
              <a:ext uri="{FF2B5EF4-FFF2-40B4-BE49-F238E27FC236}">
                <a16:creationId xmlns:a16="http://schemas.microsoft.com/office/drawing/2014/main" id="{C7234B2A-8F4A-4A96-91F7-51D745C9E434}"/>
              </a:ext>
            </a:extLst>
          </p:cNvPr>
          <p:cNvSpPr txBox="1"/>
          <p:nvPr/>
        </p:nvSpPr>
        <p:spPr>
          <a:xfrm>
            <a:off x="482602" y="3772369"/>
            <a:ext cx="2428550" cy="584775"/>
          </a:xfrm>
          <a:prstGeom prst="rect">
            <a:avLst/>
          </a:prstGeom>
          <a:noFill/>
        </p:spPr>
        <p:txBody>
          <a:bodyPr wrap="square">
            <a:spAutoFit/>
          </a:bodyPr>
          <a:lstStyle/>
          <a:p>
            <a:pPr algn="l"/>
            <a:r>
              <a:rPr lang="en-US" sz="1600" dirty="0">
                <a:solidFill>
                  <a:schemeClr val="bg1"/>
                </a:solidFill>
                <a:latin typeface="fira sans"/>
              </a:rPr>
              <a:t>Wound Specialists in Acute Care</a:t>
            </a:r>
            <a:endParaRPr lang="en-US" sz="1600" b="0" i="0" dirty="0">
              <a:solidFill>
                <a:schemeClr val="bg1"/>
              </a:solidFill>
              <a:effectLst/>
              <a:latin typeface="fira sans"/>
            </a:endParaRPr>
          </a:p>
        </p:txBody>
      </p:sp>
      <p:sp>
        <p:nvSpPr>
          <p:cNvPr id="12" name="TextBox 11">
            <a:extLst>
              <a:ext uri="{FF2B5EF4-FFF2-40B4-BE49-F238E27FC236}">
                <a16:creationId xmlns:a16="http://schemas.microsoft.com/office/drawing/2014/main" id="{D0DFD244-1EED-404A-873D-2F14E64823DE}"/>
              </a:ext>
            </a:extLst>
          </p:cNvPr>
          <p:cNvSpPr txBox="1"/>
          <p:nvPr/>
        </p:nvSpPr>
        <p:spPr>
          <a:xfrm>
            <a:off x="4572000" y="6081526"/>
            <a:ext cx="4572000" cy="584775"/>
          </a:xfrm>
          <a:prstGeom prst="rect">
            <a:avLst/>
          </a:prstGeom>
          <a:noFill/>
        </p:spPr>
        <p:txBody>
          <a:bodyPr wrap="square">
            <a:spAutoFit/>
          </a:bodyPr>
          <a:lstStyle/>
          <a:p>
            <a:pPr marL="457200" indent="-457200"/>
            <a:r>
              <a:rPr lang="en-US" sz="800" b="0" i="1" dirty="0">
                <a:effectLst/>
                <a:latin typeface="fira sans"/>
              </a:rPr>
              <a:t>Whaley, A. M. (2019).  Use of the WTA in the acute care setting to increase accuracy and timeliness of pressure injury staging, and implementation of wound care: WOCN Society’s </a:t>
            </a:r>
            <a:r>
              <a:rPr lang="en-US" sz="800" b="0" dirty="0">
                <a:effectLst/>
                <a:latin typeface="fira sans"/>
              </a:rPr>
              <a:t>Scientific and Clinical Abstracts From </a:t>
            </a:r>
            <a:r>
              <a:rPr lang="en-US" sz="800" b="0" dirty="0" err="1">
                <a:effectLst/>
                <a:latin typeface="fira sans"/>
              </a:rPr>
              <a:t>WOCNext</a:t>
            </a:r>
            <a:r>
              <a:rPr lang="en-US" sz="800" b="0" dirty="0">
                <a:effectLst/>
                <a:latin typeface="fira sans"/>
              </a:rPr>
              <a:t> 2019 Nashville, Tennessee.  </a:t>
            </a:r>
            <a:r>
              <a:rPr lang="en-US" sz="800" i="1" dirty="0">
                <a:effectLst/>
              </a:rPr>
              <a:t>Journal of Wound, Ostomy and Continence Nursing </a:t>
            </a:r>
            <a:r>
              <a:rPr lang="en-US" sz="800" i="1" u="none" strike="noStrike" dirty="0">
                <a:effectLst/>
                <a:hlinkClick r:id="rId2">
                  <a:extLst>
                    <a:ext uri="{A12FA001-AC4F-418D-AE19-62706E023703}">
                      <ahyp:hlinkClr xmlns:ahyp="http://schemas.microsoft.com/office/drawing/2018/hyperlinkcolor" val="tx"/>
                    </a:ext>
                  </a:extLst>
                </a:hlinkClick>
              </a:rPr>
              <a:t>46 </a:t>
            </a:r>
            <a:r>
              <a:rPr lang="en-US" sz="800" i="1" u="none" strike="noStrike" dirty="0" err="1">
                <a:effectLst/>
                <a:hlinkClick r:id="rId2">
                  <a:extLst>
                    <a:ext uri="{A12FA001-AC4F-418D-AE19-62706E023703}">
                      <ahyp:hlinkClr xmlns:ahyp="http://schemas.microsoft.com/office/drawing/2018/hyperlinkcolor" val="tx"/>
                    </a:ext>
                  </a:extLst>
                </a:hlinkClick>
              </a:rPr>
              <a:t>pg</a:t>
            </a:r>
            <a:r>
              <a:rPr lang="en-US" sz="800" i="1" u="none" strike="noStrike" dirty="0">
                <a:effectLst/>
                <a:hlinkClick r:id="rId2">
                  <a:extLst>
                    <a:ext uri="{A12FA001-AC4F-418D-AE19-62706E023703}">
                      <ahyp:hlinkClr xmlns:ahyp="http://schemas.microsoft.com/office/drawing/2018/hyperlinkcolor" val="tx"/>
                    </a:ext>
                  </a:extLst>
                </a:hlinkClick>
              </a:rPr>
              <a:t> </a:t>
            </a:r>
            <a:r>
              <a:rPr lang="en-US" sz="800" u="none" strike="noStrike" dirty="0">
                <a:effectLst/>
                <a:hlinkClick r:id="rId2">
                  <a:extLst>
                    <a:ext uri="{A12FA001-AC4F-418D-AE19-62706E023703}">
                      <ahyp:hlinkClr xmlns:ahyp="http://schemas.microsoft.com/office/drawing/2018/hyperlinkcolor" val="tx"/>
                    </a:ext>
                  </a:extLst>
                </a:hlinkClick>
              </a:rPr>
              <a:t>S1-S70</a:t>
            </a:r>
            <a:r>
              <a:rPr lang="en-US" sz="800" u="none" strike="noStrike" dirty="0">
                <a:effectLst/>
              </a:rPr>
              <a:t>.  </a:t>
            </a:r>
            <a:r>
              <a:rPr lang="en-US" sz="800" dirty="0" err="1">
                <a:effectLst/>
              </a:rPr>
              <a:t>doi</a:t>
            </a:r>
            <a:r>
              <a:rPr lang="en-US" sz="800" dirty="0">
                <a:effectLst/>
              </a:rPr>
              <a:t>: 10.1097/WON.0000000000000530</a:t>
            </a:r>
          </a:p>
        </p:txBody>
      </p:sp>
      <p:sp>
        <p:nvSpPr>
          <p:cNvPr id="13" name="Content Placeholder 7">
            <a:extLst>
              <a:ext uri="{FF2B5EF4-FFF2-40B4-BE49-F238E27FC236}">
                <a16:creationId xmlns:a16="http://schemas.microsoft.com/office/drawing/2014/main" id="{76192C24-BCBD-4C5B-96F6-880E9400E668}"/>
              </a:ext>
            </a:extLst>
          </p:cNvPr>
          <p:cNvSpPr txBox="1">
            <a:spLocks/>
          </p:cNvSpPr>
          <p:nvPr/>
        </p:nvSpPr>
        <p:spPr>
          <a:xfrm>
            <a:off x="3772872" y="817922"/>
            <a:ext cx="5105657" cy="5413116"/>
          </a:xfrm>
          <a:prstGeom prst="rect">
            <a:avLst/>
          </a:prstGeom>
        </p:spPr>
        <p:txBody>
          <a:bodyPr vert="horz" lIns="0" tIns="45720" rIns="0" bIns="4572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457200" indent="0" algn="ctr">
              <a:buFont typeface="Calibri" panose="020F0502020204030204" pitchFamily="34" charset="0"/>
              <a:buNone/>
            </a:pPr>
            <a:r>
              <a:rPr lang="en-US" sz="2800" b="1" dirty="0">
                <a:solidFill>
                  <a:srgbClr val="333333"/>
                </a:solidFill>
                <a:latin typeface="fira sans"/>
              </a:rPr>
              <a:t>RESULTS</a:t>
            </a:r>
          </a:p>
          <a:p>
            <a:pPr marL="742950" indent="-285750">
              <a:buFont typeface="Wingdings" panose="05000000000000000000" pitchFamily="2" charset="2"/>
              <a:buChar char="ü"/>
            </a:pPr>
            <a:r>
              <a:rPr lang="en-US" sz="2800" dirty="0">
                <a:solidFill>
                  <a:srgbClr val="333333"/>
                </a:solidFill>
                <a:latin typeface="fira sans"/>
              </a:rPr>
              <a:t>Pressure injury staging accuracy improved</a:t>
            </a:r>
          </a:p>
          <a:p>
            <a:pPr marL="742950" indent="-285750">
              <a:buFont typeface="Wingdings" panose="05000000000000000000" pitchFamily="2" charset="2"/>
              <a:buChar char="ü"/>
            </a:pPr>
            <a:r>
              <a:rPr lang="en-US" sz="2800" dirty="0">
                <a:solidFill>
                  <a:srgbClr val="333333"/>
                </a:solidFill>
                <a:latin typeface="fira sans"/>
              </a:rPr>
              <a:t>Earlier initiation of plans of care due to improved accuracy</a:t>
            </a:r>
          </a:p>
          <a:p>
            <a:pPr marL="742950" indent="-285750">
              <a:buFont typeface="Wingdings" panose="05000000000000000000" pitchFamily="2" charset="2"/>
              <a:buChar char="ü"/>
            </a:pPr>
            <a:r>
              <a:rPr lang="en-US" sz="2800" dirty="0">
                <a:solidFill>
                  <a:srgbClr val="333333"/>
                </a:solidFill>
                <a:latin typeface="fira sans"/>
              </a:rPr>
              <a:t>Hospital Acquired Pressure Injuries decreased</a:t>
            </a:r>
            <a:endParaRPr lang="en-US" sz="2800" dirty="0"/>
          </a:p>
        </p:txBody>
      </p:sp>
    </p:spTree>
    <p:extLst>
      <p:ext uri="{BB962C8B-B14F-4D97-AF65-F5344CB8AC3E}">
        <p14:creationId xmlns:p14="http://schemas.microsoft.com/office/powerpoint/2010/main" val="309041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7BBFBC-0D06-4A5E-8B2A-769016A8CB2D}"/>
              </a:ext>
            </a:extLst>
          </p:cNvPr>
          <p:cNvSpPr>
            <a:spLocks noGrp="1"/>
          </p:cNvSpPr>
          <p:nvPr>
            <p:ph type="title"/>
          </p:nvPr>
        </p:nvSpPr>
        <p:spPr>
          <a:xfrm>
            <a:off x="482602" y="1335025"/>
            <a:ext cx="2638175" cy="2093975"/>
          </a:xfrm>
        </p:spPr>
        <p:txBody>
          <a:bodyPr>
            <a:noAutofit/>
          </a:bodyPr>
          <a:lstStyle/>
          <a:p>
            <a:pPr algn="l"/>
            <a:r>
              <a:rPr lang="en-US" sz="2400" i="0" dirty="0">
                <a:solidFill>
                  <a:schemeClr val="bg1"/>
                </a:solidFill>
                <a:effectLst/>
              </a:rPr>
              <a:t>The “Circle of Wound Care” in Communities</a:t>
            </a:r>
          </a:p>
        </p:txBody>
      </p:sp>
      <p:sp>
        <p:nvSpPr>
          <p:cNvPr id="11" name="TextBox 10">
            <a:extLst>
              <a:ext uri="{FF2B5EF4-FFF2-40B4-BE49-F238E27FC236}">
                <a16:creationId xmlns:a16="http://schemas.microsoft.com/office/drawing/2014/main" id="{C7234B2A-8F4A-4A96-91F7-51D745C9E434}"/>
              </a:ext>
            </a:extLst>
          </p:cNvPr>
          <p:cNvSpPr txBox="1"/>
          <p:nvPr/>
        </p:nvSpPr>
        <p:spPr>
          <a:xfrm>
            <a:off x="482602" y="3772369"/>
            <a:ext cx="2428550" cy="523220"/>
          </a:xfrm>
          <a:prstGeom prst="rect">
            <a:avLst/>
          </a:prstGeom>
          <a:noFill/>
        </p:spPr>
        <p:txBody>
          <a:bodyPr wrap="square">
            <a:spAutoFit/>
          </a:bodyPr>
          <a:lstStyle/>
          <a:p>
            <a:pPr algn="l"/>
            <a:r>
              <a:rPr lang="en-US" sz="1400" i="1" dirty="0">
                <a:solidFill>
                  <a:schemeClr val="bg1"/>
                </a:solidFill>
                <a:latin typeface="fira sans"/>
              </a:rPr>
              <a:t>Involving the whole team among the entire community</a:t>
            </a:r>
            <a:endParaRPr lang="en-US" sz="1400" b="0" i="0" dirty="0">
              <a:solidFill>
                <a:schemeClr val="bg1"/>
              </a:solidFill>
              <a:effectLst/>
              <a:latin typeface="fira sans"/>
            </a:endParaRPr>
          </a:p>
        </p:txBody>
      </p:sp>
      <p:sp>
        <p:nvSpPr>
          <p:cNvPr id="5" name="Content Placeholder 7">
            <a:extLst>
              <a:ext uri="{FF2B5EF4-FFF2-40B4-BE49-F238E27FC236}">
                <a16:creationId xmlns:a16="http://schemas.microsoft.com/office/drawing/2014/main" id="{5B1E57D2-7157-4EEE-8F61-834A771DCF35}"/>
              </a:ext>
            </a:extLst>
          </p:cNvPr>
          <p:cNvSpPr txBox="1">
            <a:spLocks/>
          </p:cNvSpPr>
          <p:nvPr/>
        </p:nvSpPr>
        <p:spPr>
          <a:xfrm>
            <a:off x="3805141" y="631013"/>
            <a:ext cx="5067301" cy="4600302"/>
          </a:xfrm>
          <a:prstGeom prst="rect">
            <a:avLst/>
          </a:prstGeom>
        </p:spPr>
        <p:txBody>
          <a:bodyPr vert="horz" lIns="0" tIns="45720" rIns="0" bIns="4572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ctr"/>
            <a:r>
              <a:rPr lang="en-US" sz="1600" b="1" dirty="0">
                <a:solidFill>
                  <a:srgbClr val="333333"/>
                </a:solidFill>
                <a:latin typeface="fira sans"/>
              </a:rPr>
              <a:t>PURPOSE</a:t>
            </a:r>
            <a:endParaRPr lang="en-US" sz="1600" dirty="0">
              <a:solidFill>
                <a:srgbClr val="333333"/>
              </a:solidFill>
              <a:latin typeface="fira sans"/>
            </a:endParaRPr>
          </a:p>
          <a:p>
            <a:pPr algn="l"/>
            <a:r>
              <a:rPr lang="en-US" sz="1600" dirty="0">
                <a:solidFill>
                  <a:srgbClr val="333333"/>
                </a:solidFill>
                <a:latin typeface="fira sans"/>
              </a:rPr>
              <a:t>Address the purpose of missing links to traditional wound care nurse teams in the form of personnel and knowledge.</a:t>
            </a:r>
          </a:p>
          <a:p>
            <a:pPr algn="ctr"/>
            <a:r>
              <a:rPr lang="en-US" sz="1600" b="1" dirty="0">
                <a:solidFill>
                  <a:srgbClr val="333333"/>
                </a:solidFill>
                <a:latin typeface="fira sans"/>
              </a:rPr>
              <a:t>METHOD</a:t>
            </a:r>
          </a:p>
          <a:p>
            <a:pPr marL="742950" indent="-285750">
              <a:buFont typeface="Wingdings" panose="05000000000000000000" pitchFamily="2" charset="2"/>
              <a:buChar char="§"/>
            </a:pPr>
            <a:r>
              <a:rPr lang="en-US" sz="1600" dirty="0">
                <a:solidFill>
                  <a:srgbClr val="333333"/>
                </a:solidFill>
                <a:latin typeface="fira sans"/>
              </a:rPr>
              <a:t>80 professionals became graduates of the WOCN’ Society’s WTA program.</a:t>
            </a:r>
          </a:p>
          <a:p>
            <a:pPr marL="1203325" indent="-457200">
              <a:buFont typeface="Wingdings" panose="05000000000000000000" pitchFamily="2" charset="2"/>
              <a:buChar char="Ø"/>
            </a:pPr>
            <a:r>
              <a:rPr lang="en-US" sz="1600" dirty="0">
                <a:solidFill>
                  <a:srgbClr val="333333"/>
                </a:solidFill>
                <a:latin typeface="fira sans"/>
              </a:rPr>
              <a:t>“Skin team” nurses &amp; nurses in all environments</a:t>
            </a:r>
          </a:p>
          <a:p>
            <a:pPr marL="1203325" indent="-457200">
              <a:buFont typeface="Wingdings" panose="05000000000000000000" pitchFamily="2" charset="2"/>
              <a:buChar char="Ø"/>
            </a:pPr>
            <a:r>
              <a:rPr lang="en-US" sz="1600" dirty="0">
                <a:solidFill>
                  <a:srgbClr val="333333"/>
                </a:solidFill>
                <a:latin typeface="fira sans"/>
              </a:rPr>
              <a:t>Physical/Occupational Therapists</a:t>
            </a:r>
          </a:p>
          <a:p>
            <a:pPr marL="1203325" indent="-457200">
              <a:buFont typeface="Wingdings" panose="05000000000000000000" pitchFamily="2" charset="2"/>
              <a:buChar char="Ø"/>
            </a:pPr>
            <a:r>
              <a:rPr lang="en-US" sz="1600" dirty="0">
                <a:solidFill>
                  <a:srgbClr val="333333"/>
                </a:solidFill>
                <a:latin typeface="fira sans"/>
              </a:rPr>
              <a:t>Case Managers</a:t>
            </a:r>
          </a:p>
          <a:p>
            <a:pPr marL="1203325" indent="-457200">
              <a:buFont typeface="Wingdings" panose="05000000000000000000" pitchFamily="2" charset="2"/>
              <a:buChar char="Ø"/>
            </a:pPr>
            <a:r>
              <a:rPr lang="en-US" sz="1600" dirty="0">
                <a:solidFill>
                  <a:srgbClr val="333333"/>
                </a:solidFill>
                <a:latin typeface="fira sans"/>
              </a:rPr>
              <a:t>Physicians</a:t>
            </a:r>
          </a:p>
          <a:p>
            <a:pPr marL="1203325" indent="-457200">
              <a:buFont typeface="Wingdings" panose="05000000000000000000" pitchFamily="2" charset="2"/>
              <a:buChar char="Ø"/>
            </a:pPr>
            <a:r>
              <a:rPr lang="en-US" sz="1600" dirty="0">
                <a:solidFill>
                  <a:srgbClr val="333333"/>
                </a:solidFill>
                <a:latin typeface="fira sans"/>
              </a:rPr>
              <a:t>Needle exchange van &amp; addition treatment clinic professionals</a:t>
            </a:r>
          </a:p>
        </p:txBody>
      </p:sp>
      <p:sp>
        <p:nvSpPr>
          <p:cNvPr id="9" name="TextBox 8">
            <a:extLst>
              <a:ext uri="{FF2B5EF4-FFF2-40B4-BE49-F238E27FC236}">
                <a16:creationId xmlns:a16="http://schemas.microsoft.com/office/drawing/2014/main" id="{D79AF0F0-74F6-4D8C-A6DE-D1961BA8E074}"/>
              </a:ext>
            </a:extLst>
          </p:cNvPr>
          <p:cNvSpPr txBox="1"/>
          <p:nvPr/>
        </p:nvSpPr>
        <p:spPr>
          <a:xfrm>
            <a:off x="3990976" y="6284595"/>
            <a:ext cx="5067300" cy="461665"/>
          </a:xfrm>
          <a:prstGeom prst="rect">
            <a:avLst/>
          </a:prstGeom>
          <a:noFill/>
        </p:spPr>
        <p:txBody>
          <a:bodyPr wrap="square">
            <a:spAutoFit/>
          </a:bodyPr>
          <a:lstStyle/>
          <a:p>
            <a:pPr marL="457200" indent="-457200"/>
            <a:r>
              <a:rPr lang="en-US" sz="800" b="0" i="1" dirty="0">
                <a:effectLst/>
                <a:latin typeface="fira sans"/>
              </a:rPr>
              <a:t>Walker, C. (2019). </a:t>
            </a:r>
            <a:r>
              <a:rPr lang="en-US" sz="800" dirty="0">
                <a:effectLst/>
                <a:latin typeface="fira sans"/>
              </a:rPr>
              <a:t>Enlarging the circle of wound care through wound treatment Associate program: W</a:t>
            </a:r>
            <a:r>
              <a:rPr lang="en-US" sz="800" b="0" dirty="0">
                <a:effectLst/>
                <a:latin typeface="fira sans"/>
              </a:rPr>
              <a:t>OCN Society’s Scientific and Clinical Abstracts From </a:t>
            </a:r>
            <a:r>
              <a:rPr lang="en-US" sz="800" b="0" dirty="0" err="1">
                <a:effectLst/>
                <a:latin typeface="fira sans"/>
              </a:rPr>
              <a:t>WOCNext</a:t>
            </a:r>
            <a:r>
              <a:rPr lang="en-US" sz="800" b="0" dirty="0">
                <a:effectLst/>
                <a:latin typeface="fira sans"/>
              </a:rPr>
              <a:t> 2019 Nashville, Tennessee.  </a:t>
            </a:r>
            <a:r>
              <a:rPr lang="en-US" sz="800" i="1" dirty="0">
                <a:effectLst/>
                <a:latin typeface="fira sans"/>
              </a:rPr>
              <a:t>Journal of Wound, Ostomy and Continence Nursing </a:t>
            </a:r>
            <a:r>
              <a:rPr lang="en-US" sz="800" i="1" u="none" strike="noStrike" dirty="0">
                <a:effectLst/>
                <a:latin typeface="fira sans"/>
                <a:hlinkClick r:id="rId2">
                  <a:extLst>
                    <a:ext uri="{A12FA001-AC4F-418D-AE19-62706E023703}">
                      <ahyp:hlinkClr xmlns:ahyp="http://schemas.microsoft.com/office/drawing/2018/hyperlinkcolor" val="tx"/>
                    </a:ext>
                  </a:extLst>
                </a:hlinkClick>
              </a:rPr>
              <a:t>46 </a:t>
            </a:r>
            <a:r>
              <a:rPr lang="en-US" sz="800" i="1" u="none" strike="noStrike" dirty="0" err="1">
                <a:effectLst/>
                <a:latin typeface="fira sans"/>
                <a:hlinkClick r:id="rId2">
                  <a:extLst>
                    <a:ext uri="{A12FA001-AC4F-418D-AE19-62706E023703}">
                      <ahyp:hlinkClr xmlns:ahyp="http://schemas.microsoft.com/office/drawing/2018/hyperlinkcolor" val="tx"/>
                    </a:ext>
                  </a:extLst>
                </a:hlinkClick>
              </a:rPr>
              <a:t>pg</a:t>
            </a:r>
            <a:r>
              <a:rPr lang="en-US" sz="800" i="1" u="none" strike="noStrike" dirty="0">
                <a:effectLst/>
                <a:latin typeface="fira sans"/>
                <a:hlinkClick r:id="rId2">
                  <a:extLst>
                    <a:ext uri="{A12FA001-AC4F-418D-AE19-62706E023703}">
                      <ahyp:hlinkClr xmlns:ahyp="http://schemas.microsoft.com/office/drawing/2018/hyperlinkcolor" val="tx"/>
                    </a:ext>
                  </a:extLst>
                </a:hlinkClick>
              </a:rPr>
              <a:t> </a:t>
            </a:r>
            <a:r>
              <a:rPr lang="en-US" sz="800" u="none" strike="noStrike" dirty="0">
                <a:effectLst/>
                <a:latin typeface="fira sans"/>
                <a:hlinkClick r:id="rId2">
                  <a:extLst>
                    <a:ext uri="{A12FA001-AC4F-418D-AE19-62706E023703}">
                      <ahyp:hlinkClr xmlns:ahyp="http://schemas.microsoft.com/office/drawing/2018/hyperlinkcolor" val="tx"/>
                    </a:ext>
                  </a:extLst>
                </a:hlinkClick>
              </a:rPr>
              <a:t>S1-S70</a:t>
            </a:r>
            <a:r>
              <a:rPr lang="en-US" sz="800" u="none" strike="noStrike" dirty="0">
                <a:effectLst/>
                <a:latin typeface="fira sans"/>
              </a:rPr>
              <a:t>.  </a:t>
            </a:r>
            <a:r>
              <a:rPr lang="en-US" sz="800" dirty="0" err="1">
                <a:effectLst/>
                <a:latin typeface="fira sans"/>
              </a:rPr>
              <a:t>doi</a:t>
            </a:r>
            <a:r>
              <a:rPr lang="en-US" sz="800" dirty="0">
                <a:effectLst/>
                <a:latin typeface="fira sans"/>
              </a:rPr>
              <a:t>: 10.1097/WON.0000000000000530</a:t>
            </a:r>
          </a:p>
        </p:txBody>
      </p:sp>
    </p:spTree>
    <p:extLst>
      <p:ext uri="{BB962C8B-B14F-4D97-AF65-F5344CB8AC3E}">
        <p14:creationId xmlns:p14="http://schemas.microsoft.com/office/powerpoint/2010/main" val="3053412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5B1E57D2-7157-4EEE-8F61-834A771DCF35}"/>
              </a:ext>
            </a:extLst>
          </p:cNvPr>
          <p:cNvSpPr txBox="1">
            <a:spLocks/>
          </p:cNvSpPr>
          <p:nvPr/>
        </p:nvSpPr>
        <p:spPr>
          <a:xfrm>
            <a:off x="3606282" y="326718"/>
            <a:ext cx="5253135" cy="5061312"/>
          </a:xfrm>
          <a:prstGeom prst="rect">
            <a:avLst/>
          </a:prstGeom>
        </p:spPr>
        <p:txBody>
          <a:bodyPr vert="horz" lIns="0" tIns="45720" rIns="0" bIns="4572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457200" indent="0" algn="ctr">
              <a:buFont typeface="Calibri" panose="020F0502020204030204" pitchFamily="34" charset="0"/>
              <a:buNone/>
            </a:pPr>
            <a:r>
              <a:rPr lang="en-US" sz="2400" b="1" dirty="0">
                <a:solidFill>
                  <a:srgbClr val="333333"/>
                </a:solidFill>
                <a:latin typeface="fira sans"/>
              </a:rPr>
              <a:t>RESULTS</a:t>
            </a:r>
          </a:p>
          <a:p>
            <a:pPr marL="742950" indent="-285750">
              <a:buFont typeface="Wingdings" panose="05000000000000000000" pitchFamily="2" charset="2"/>
              <a:buChar char="ü"/>
            </a:pPr>
            <a:r>
              <a:rPr lang="en-US" sz="2400" dirty="0">
                <a:solidFill>
                  <a:srgbClr val="333333"/>
                </a:solidFill>
                <a:latin typeface="fira sans"/>
              </a:rPr>
              <a:t>The reach of the CWCN team increased with addition of WTA nurses</a:t>
            </a:r>
          </a:p>
          <a:p>
            <a:pPr marL="742950" indent="-285750">
              <a:buFont typeface="Wingdings" panose="05000000000000000000" pitchFamily="2" charset="2"/>
              <a:buChar char="ü"/>
            </a:pPr>
            <a:r>
              <a:rPr lang="en-US" sz="2400" dirty="0">
                <a:solidFill>
                  <a:srgbClr val="333333"/>
                </a:solidFill>
                <a:latin typeface="fira sans"/>
              </a:rPr>
              <a:t>Created a broad interdisciplinary wound treatment community</a:t>
            </a:r>
          </a:p>
          <a:p>
            <a:pPr marL="742950" indent="-285750">
              <a:buFont typeface="Wingdings" panose="05000000000000000000" pitchFamily="2" charset="2"/>
              <a:buChar char="ü"/>
            </a:pPr>
            <a:r>
              <a:rPr lang="en-US" sz="2400" dirty="0">
                <a:solidFill>
                  <a:srgbClr val="333333"/>
                </a:solidFill>
                <a:latin typeface="fira sans"/>
              </a:rPr>
              <a:t>Hospitalist was inspired to identify gaps in their internal medicine practice</a:t>
            </a:r>
          </a:p>
          <a:p>
            <a:pPr marL="742950" indent="-285750">
              <a:buFont typeface="Wingdings" panose="05000000000000000000" pitchFamily="2" charset="2"/>
              <a:buChar char="ü"/>
            </a:pPr>
            <a:r>
              <a:rPr lang="en-US" sz="2400" dirty="0">
                <a:solidFill>
                  <a:srgbClr val="333333"/>
                </a:solidFill>
                <a:latin typeface="fira sans"/>
              </a:rPr>
              <a:t>Ambulatory nurses expanded her practice in a head and neck clinic</a:t>
            </a:r>
          </a:p>
        </p:txBody>
      </p:sp>
      <p:sp>
        <p:nvSpPr>
          <p:cNvPr id="10" name="Title 6">
            <a:extLst>
              <a:ext uri="{FF2B5EF4-FFF2-40B4-BE49-F238E27FC236}">
                <a16:creationId xmlns:a16="http://schemas.microsoft.com/office/drawing/2014/main" id="{01927E7A-0FDE-4968-BF7B-953326674C3A}"/>
              </a:ext>
            </a:extLst>
          </p:cNvPr>
          <p:cNvSpPr txBox="1">
            <a:spLocks/>
          </p:cNvSpPr>
          <p:nvPr/>
        </p:nvSpPr>
        <p:spPr>
          <a:xfrm>
            <a:off x="482602" y="1335025"/>
            <a:ext cx="2638175" cy="2093975"/>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2700" b="0" i="0" kern="1200" spc="-38" baseline="0">
                <a:solidFill>
                  <a:srgbClr val="FFFFFF"/>
                </a:solidFill>
                <a:latin typeface="+mj-lt"/>
                <a:ea typeface="+mj-ea"/>
                <a:cs typeface="+mj-cs"/>
              </a:defRPr>
            </a:lvl1pPr>
          </a:lstStyle>
          <a:p>
            <a:r>
              <a:rPr lang="en-US" sz="2400" dirty="0">
                <a:solidFill>
                  <a:schemeClr val="bg1"/>
                </a:solidFill>
              </a:rPr>
              <a:t>The “Circle of Wound Care” in Communities</a:t>
            </a:r>
          </a:p>
        </p:txBody>
      </p:sp>
      <p:sp>
        <p:nvSpPr>
          <p:cNvPr id="12" name="TextBox 11">
            <a:extLst>
              <a:ext uri="{FF2B5EF4-FFF2-40B4-BE49-F238E27FC236}">
                <a16:creationId xmlns:a16="http://schemas.microsoft.com/office/drawing/2014/main" id="{E99E16FD-362D-438C-957E-29DFA8A50144}"/>
              </a:ext>
            </a:extLst>
          </p:cNvPr>
          <p:cNvSpPr txBox="1"/>
          <p:nvPr/>
        </p:nvSpPr>
        <p:spPr>
          <a:xfrm>
            <a:off x="482602" y="3772369"/>
            <a:ext cx="2428550" cy="523220"/>
          </a:xfrm>
          <a:prstGeom prst="rect">
            <a:avLst/>
          </a:prstGeom>
          <a:noFill/>
        </p:spPr>
        <p:txBody>
          <a:bodyPr wrap="square">
            <a:spAutoFit/>
          </a:bodyPr>
          <a:lstStyle/>
          <a:p>
            <a:pPr algn="l"/>
            <a:r>
              <a:rPr lang="en-US" sz="1400" i="1" dirty="0">
                <a:solidFill>
                  <a:schemeClr val="bg1"/>
                </a:solidFill>
                <a:latin typeface="fira sans"/>
              </a:rPr>
              <a:t>Involving the whole team among the entire community</a:t>
            </a:r>
            <a:endParaRPr lang="en-US" sz="1400" b="0" i="0" dirty="0">
              <a:solidFill>
                <a:schemeClr val="bg1"/>
              </a:solidFill>
              <a:effectLst/>
              <a:latin typeface="fira sans"/>
            </a:endParaRPr>
          </a:p>
        </p:txBody>
      </p:sp>
      <p:sp>
        <p:nvSpPr>
          <p:cNvPr id="13" name="TextBox 12">
            <a:extLst>
              <a:ext uri="{FF2B5EF4-FFF2-40B4-BE49-F238E27FC236}">
                <a16:creationId xmlns:a16="http://schemas.microsoft.com/office/drawing/2014/main" id="{0418487D-227C-4CB7-A3B1-1EB1E56C10BC}"/>
              </a:ext>
            </a:extLst>
          </p:cNvPr>
          <p:cNvSpPr txBox="1"/>
          <p:nvPr/>
        </p:nvSpPr>
        <p:spPr>
          <a:xfrm>
            <a:off x="3990976" y="6284595"/>
            <a:ext cx="5067300" cy="461665"/>
          </a:xfrm>
          <a:prstGeom prst="rect">
            <a:avLst/>
          </a:prstGeom>
          <a:noFill/>
        </p:spPr>
        <p:txBody>
          <a:bodyPr wrap="square">
            <a:spAutoFit/>
          </a:bodyPr>
          <a:lstStyle/>
          <a:p>
            <a:pPr marL="457200" indent="-457200"/>
            <a:r>
              <a:rPr lang="en-US" sz="800" b="0" i="1" dirty="0">
                <a:effectLst/>
                <a:latin typeface="fira sans"/>
              </a:rPr>
              <a:t>Walker, C. (2019). </a:t>
            </a:r>
            <a:r>
              <a:rPr lang="en-US" sz="800" dirty="0">
                <a:effectLst/>
                <a:latin typeface="fira sans"/>
              </a:rPr>
              <a:t>Enlarging the circle of wound care through wound treatment Associate program: W</a:t>
            </a:r>
            <a:r>
              <a:rPr lang="en-US" sz="800" b="0" dirty="0">
                <a:effectLst/>
                <a:latin typeface="fira sans"/>
              </a:rPr>
              <a:t>OCN Society’s Scientific and Clinical Abstracts From </a:t>
            </a:r>
            <a:r>
              <a:rPr lang="en-US" sz="800" b="0" dirty="0" err="1">
                <a:effectLst/>
                <a:latin typeface="fira sans"/>
              </a:rPr>
              <a:t>WOCNext</a:t>
            </a:r>
            <a:r>
              <a:rPr lang="en-US" sz="800" b="0" dirty="0">
                <a:effectLst/>
                <a:latin typeface="fira sans"/>
              </a:rPr>
              <a:t> 2019 Nashville, Tennessee.  </a:t>
            </a:r>
            <a:r>
              <a:rPr lang="en-US" sz="800" i="1" dirty="0">
                <a:effectLst/>
                <a:latin typeface="fira sans"/>
              </a:rPr>
              <a:t>Journal of Wound, Ostomy and Continence Nursing </a:t>
            </a:r>
            <a:r>
              <a:rPr lang="en-US" sz="800" i="1" u="none" strike="noStrike" dirty="0">
                <a:effectLst/>
                <a:latin typeface="fira sans"/>
                <a:hlinkClick r:id="rId2">
                  <a:extLst>
                    <a:ext uri="{A12FA001-AC4F-418D-AE19-62706E023703}">
                      <ahyp:hlinkClr xmlns:ahyp="http://schemas.microsoft.com/office/drawing/2018/hyperlinkcolor" val="tx"/>
                    </a:ext>
                  </a:extLst>
                </a:hlinkClick>
              </a:rPr>
              <a:t>46 </a:t>
            </a:r>
            <a:r>
              <a:rPr lang="en-US" sz="800" i="1" u="none" strike="noStrike" dirty="0" err="1">
                <a:effectLst/>
                <a:latin typeface="fira sans"/>
                <a:hlinkClick r:id="rId2">
                  <a:extLst>
                    <a:ext uri="{A12FA001-AC4F-418D-AE19-62706E023703}">
                      <ahyp:hlinkClr xmlns:ahyp="http://schemas.microsoft.com/office/drawing/2018/hyperlinkcolor" val="tx"/>
                    </a:ext>
                  </a:extLst>
                </a:hlinkClick>
              </a:rPr>
              <a:t>pg</a:t>
            </a:r>
            <a:r>
              <a:rPr lang="en-US" sz="800" i="1" u="none" strike="noStrike" dirty="0">
                <a:effectLst/>
                <a:latin typeface="fira sans"/>
                <a:hlinkClick r:id="rId2">
                  <a:extLst>
                    <a:ext uri="{A12FA001-AC4F-418D-AE19-62706E023703}">
                      <ahyp:hlinkClr xmlns:ahyp="http://schemas.microsoft.com/office/drawing/2018/hyperlinkcolor" val="tx"/>
                    </a:ext>
                  </a:extLst>
                </a:hlinkClick>
              </a:rPr>
              <a:t> </a:t>
            </a:r>
            <a:r>
              <a:rPr lang="en-US" sz="800" u="none" strike="noStrike" dirty="0">
                <a:effectLst/>
                <a:latin typeface="fira sans"/>
                <a:hlinkClick r:id="rId2">
                  <a:extLst>
                    <a:ext uri="{A12FA001-AC4F-418D-AE19-62706E023703}">
                      <ahyp:hlinkClr xmlns:ahyp="http://schemas.microsoft.com/office/drawing/2018/hyperlinkcolor" val="tx"/>
                    </a:ext>
                  </a:extLst>
                </a:hlinkClick>
              </a:rPr>
              <a:t>S1-S70</a:t>
            </a:r>
            <a:r>
              <a:rPr lang="en-US" sz="800" u="none" strike="noStrike" dirty="0">
                <a:effectLst/>
                <a:latin typeface="fira sans"/>
              </a:rPr>
              <a:t>.  </a:t>
            </a:r>
            <a:r>
              <a:rPr lang="en-US" sz="800" dirty="0" err="1">
                <a:effectLst/>
                <a:latin typeface="fira sans"/>
              </a:rPr>
              <a:t>doi</a:t>
            </a:r>
            <a:r>
              <a:rPr lang="en-US" sz="800" dirty="0">
                <a:effectLst/>
                <a:latin typeface="fira sans"/>
              </a:rPr>
              <a:t>: 10.1097/WON.0000000000000530</a:t>
            </a:r>
          </a:p>
        </p:txBody>
      </p:sp>
    </p:spTree>
    <p:extLst>
      <p:ext uri="{BB962C8B-B14F-4D97-AF65-F5344CB8AC3E}">
        <p14:creationId xmlns:p14="http://schemas.microsoft.com/office/powerpoint/2010/main" val="3759868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5B1E57D2-7157-4EEE-8F61-834A771DCF35}"/>
              </a:ext>
            </a:extLst>
          </p:cNvPr>
          <p:cNvSpPr txBox="1">
            <a:spLocks/>
          </p:cNvSpPr>
          <p:nvPr/>
        </p:nvSpPr>
        <p:spPr>
          <a:xfrm>
            <a:off x="3606282" y="554192"/>
            <a:ext cx="5253135" cy="5061312"/>
          </a:xfrm>
          <a:prstGeom prst="rect">
            <a:avLst/>
          </a:prstGeom>
        </p:spPr>
        <p:txBody>
          <a:bodyPr vert="horz" lIns="0" tIns="45720" rIns="0" bIns="4572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742950" indent="-285750">
              <a:buFont typeface="Wingdings" panose="05000000000000000000" pitchFamily="2" charset="2"/>
              <a:buChar char="ü"/>
            </a:pPr>
            <a:r>
              <a:rPr lang="en-US" sz="2400" dirty="0">
                <a:solidFill>
                  <a:srgbClr val="333333"/>
                </a:solidFill>
                <a:latin typeface="fira sans"/>
              </a:rPr>
              <a:t>PTs became more involved in wound plan of cares, pressure injury prevention and foot care</a:t>
            </a:r>
          </a:p>
          <a:p>
            <a:pPr marL="742950" indent="-285750">
              <a:buFont typeface="Wingdings" panose="05000000000000000000" pitchFamily="2" charset="2"/>
              <a:buChar char="ü"/>
            </a:pPr>
            <a:r>
              <a:rPr lang="en-US" sz="2400" dirty="0">
                <a:solidFill>
                  <a:srgbClr val="333333"/>
                </a:solidFill>
                <a:latin typeface="fira sans"/>
              </a:rPr>
              <a:t>“Just in time” protocols were put in place for highly vulnerable people at discharge (i.e. homeless, addicts, etc.) to improve exposure to evidence-based medicine.</a:t>
            </a:r>
          </a:p>
          <a:p>
            <a:pPr marL="457200" indent="0" algn="ctr">
              <a:buNone/>
            </a:pPr>
            <a:r>
              <a:rPr lang="en-US" sz="2400" b="1" dirty="0">
                <a:solidFill>
                  <a:srgbClr val="333333"/>
                </a:solidFill>
                <a:latin typeface="fira sans"/>
              </a:rPr>
              <a:t>BOTTOM LINE</a:t>
            </a:r>
          </a:p>
          <a:p>
            <a:pPr marL="457200" indent="0" algn="ctr">
              <a:buNone/>
            </a:pPr>
            <a:r>
              <a:rPr lang="en-US" sz="2400" dirty="0">
                <a:solidFill>
                  <a:srgbClr val="333333"/>
                </a:solidFill>
                <a:latin typeface="fira sans"/>
              </a:rPr>
              <a:t>The “Circle of Safe Wound Care” in communities was completed.</a:t>
            </a:r>
          </a:p>
        </p:txBody>
      </p:sp>
      <p:sp>
        <p:nvSpPr>
          <p:cNvPr id="10" name="Title 6">
            <a:extLst>
              <a:ext uri="{FF2B5EF4-FFF2-40B4-BE49-F238E27FC236}">
                <a16:creationId xmlns:a16="http://schemas.microsoft.com/office/drawing/2014/main" id="{01927E7A-0FDE-4968-BF7B-953326674C3A}"/>
              </a:ext>
            </a:extLst>
          </p:cNvPr>
          <p:cNvSpPr txBox="1">
            <a:spLocks/>
          </p:cNvSpPr>
          <p:nvPr/>
        </p:nvSpPr>
        <p:spPr>
          <a:xfrm>
            <a:off x="482602" y="1335025"/>
            <a:ext cx="2638175" cy="2093975"/>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2700" b="0" i="0" kern="1200" spc="-38" baseline="0">
                <a:solidFill>
                  <a:srgbClr val="FFFFFF"/>
                </a:solidFill>
                <a:latin typeface="+mj-lt"/>
                <a:ea typeface="+mj-ea"/>
                <a:cs typeface="+mj-cs"/>
              </a:defRPr>
            </a:lvl1pPr>
          </a:lstStyle>
          <a:p>
            <a:r>
              <a:rPr lang="en-US" sz="2400" dirty="0">
                <a:solidFill>
                  <a:schemeClr val="bg1"/>
                </a:solidFill>
              </a:rPr>
              <a:t>The “Circle of Wound Care” in Communities</a:t>
            </a:r>
          </a:p>
        </p:txBody>
      </p:sp>
      <p:sp>
        <p:nvSpPr>
          <p:cNvPr id="12" name="TextBox 11">
            <a:extLst>
              <a:ext uri="{FF2B5EF4-FFF2-40B4-BE49-F238E27FC236}">
                <a16:creationId xmlns:a16="http://schemas.microsoft.com/office/drawing/2014/main" id="{E99E16FD-362D-438C-957E-29DFA8A50144}"/>
              </a:ext>
            </a:extLst>
          </p:cNvPr>
          <p:cNvSpPr txBox="1"/>
          <p:nvPr/>
        </p:nvSpPr>
        <p:spPr>
          <a:xfrm>
            <a:off x="482602" y="3772369"/>
            <a:ext cx="2428550" cy="523220"/>
          </a:xfrm>
          <a:prstGeom prst="rect">
            <a:avLst/>
          </a:prstGeom>
          <a:noFill/>
        </p:spPr>
        <p:txBody>
          <a:bodyPr wrap="square">
            <a:spAutoFit/>
          </a:bodyPr>
          <a:lstStyle/>
          <a:p>
            <a:pPr algn="l"/>
            <a:r>
              <a:rPr lang="en-US" sz="1400" i="1" dirty="0">
                <a:solidFill>
                  <a:schemeClr val="bg1"/>
                </a:solidFill>
                <a:latin typeface="fira sans"/>
              </a:rPr>
              <a:t>Involving the whole team among the entire community</a:t>
            </a:r>
            <a:endParaRPr lang="en-US" sz="1400" b="0" i="0" dirty="0">
              <a:solidFill>
                <a:schemeClr val="bg1"/>
              </a:solidFill>
              <a:effectLst/>
              <a:latin typeface="fira sans"/>
            </a:endParaRPr>
          </a:p>
        </p:txBody>
      </p:sp>
      <p:sp>
        <p:nvSpPr>
          <p:cNvPr id="13" name="TextBox 12">
            <a:extLst>
              <a:ext uri="{FF2B5EF4-FFF2-40B4-BE49-F238E27FC236}">
                <a16:creationId xmlns:a16="http://schemas.microsoft.com/office/drawing/2014/main" id="{0418487D-227C-4CB7-A3B1-1EB1E56C10BC}"/>
              </a:ext>
            </a:extLst>
          </p:cNvPr>
          <p:cNvSpPr txBox="1"/>
          <p:nvPr/>
        </p:nvSpPr>
        <p:spPr>
          <a:xfrm>
            <a:off x="3990976" y="6284595"/>
            <a:ext cx="5067300" cy="461665"/>
          </a:xfrm>
          <a:prstGeom prst="rect">
            <a:avLst/>
          </a:prstGeom>
          <a:noFill/>
        </p:spPr>
        <p:txBody>
          <a:bodyPr wrap="square">
            <a:spAutoFit/>
          </a:bodyPr>
          <a:lstStyle/>
          <a:p>
            <a:pPr marL="457200" indent="-457200"/>
            <a:r>
              <a:rPr lang="en-US" sz="800" b="0" i="1" dirty="0">
                <a:effectLst/>
                <a:latin typeface="fira sans"/>
              </a:rPr>
              <a:t>Walker, C. (2019). </a:t>
            </a:r>
            <a:r>
              <a:rPr lang="en-US" sz="800" dirty="0">
                <a:effectLst/>
                <a:latin typeface="fira sans"/>
              </a:rPr>
              <a:t>Enlarging the circle of wound care through wound treatment Associate program: W</a:t>
            </a:r>
            <a:r>
              <a:rPr lang="en-US" sz="800" b="0" dirty="0">
                <a:effectLst/>
                <a:latin typeface="fira sans"/>
              </a:rPr>
              <a:t>OCN Society’s Scientific and Clinical Abstracts From </a:t>
            </a:r>
            <a:r>
              <a:rPr lang="en-US" sz="800" b="0" dirty="0" err="1">
                <a:effectLst/>
                <a:latin typeface="fira sans"/>
              </a:rPr>
              <a:t>WOCNext</a:t>
            </a:r>
            <a:r>
              <a:rPr lang="en-US" sz="800" b="0" dirty="0">
                <a:effectLst/>
                <a:latin typeface="fira sans"/>
              </a:rPr>
              <a:t> 2019 Nashville, Tennessee.  </a:t>
            </a:r>
            <a:r>
              <a:rPr lang="en-US" sz="800" i="1" dirty="0">
                <a:effectLst/>
                <a:latin typeface="fira sans"/>
              </a:rPr>
              <a:t>Journal of Wound, Ostomy and Continence Nursing </a:t>
            </a:r>
            <a:r>
              <a:rPr lang="en-US" sz="800" i="1" u="none" strike="noStrike" dirty="0">
                <a:effectLst/>
                <a:latin typeface="fira sans"/>
                <a:hlinkClick r:id="rId2">
                  <a:extLst>
                    <a:ext uri="{A12FA001-AC4F-418D-AE19-62706E023703}">
                      <ahyp:hlinkClr xmlns:ahyp="http://schemas.microsoft.com/office/drawing/2018/hyperlinkcolor" val="tx"/>
                    </a:ext>
                  </a:extLst>
                </a:hlinkClick>
              </a:rPr>
              <a:t>46 </a:t>
            </a:r>
            <a:r>
              <a:rPr lang="en-US" sz="800" i="1" u="none" strike="noStrike" dirty="0" err="1">
                <a:effectLst/>
                <a:latin typeface="fira sans"/>
                <a:hlinkClick r:id="rId2">
                  <a:extLst>
                    <a:ext uri="{A12FA001-AC4F-418D-AE19-62706E023703}">
                      <ahyp:hlinkClr xmlns:ahyp="http://schemas.microsoft.com/office/drawing/2018/hyperlinkcolor" val="tx"/>
                    </a:ext>
                  </a:extLst>
                </a:hlinkClick>
              </a:rPr>
              <a:t>pg</a:t>
            </a:r>
            <a:r>
              <a:rPr lang="en-US" sz="800" i="1" u="none" strike="noStrike" dirty="0">
                <a:effectLst/>
                <a:latin typeface="fira sans"/>
                <a:hlinkClick r:id="rId2">
                  <a:extLst>
                    <a:ext uri="{A12FA001-AC4F-418D-AE19-62706E023703}">
                      <ahyp:hlinkClr xmlns:ahyp="http://schemas.microsoft.com/office/drawing/2018/hyperlinkcolor" val="tx"/>
                    </a:ext>
                  </a:extLst>
                </a:hlinkClick>
              </a:rPr>
              <a:t> </a:t>
            </a:r>
            <a:r>
              <a:rPr lang="en-US" sz="800" u="none" strike="noStrike" dirty="0">
                <a:effectLst/>
                <a:latin typeface="fira sans"/>
                <a:hlinkClick r:id="rId2">
                  <a:extLst>
                    <a:ext uri="{A12FA001-AC4F-418D-AE19-62706E023703}">
                      <ahyp:hlinkClr xmlns:ahyp="http://schemas.microsoft.com/office/drawing/2018/hyperlinkcolor" val="tx"/>
                    </a:ext>
                  </a:extLst>
                </a:hlinkClick>
              </a:rPr>
              <a:t>S1-S70</a:t>
            </a:r>
            <a:r>
              <a:rPr lang="en-US" sz="800" u="none" strike="noStrike" dirty="0">
                <a:effectLst/>
                <a:latin typeface="fira sans"/>
              </a:rPr>
              <a:t>.  </a:t>
            </a:r>
            <a:r>
              <a:rPr lang="en-US" sz="800" dirty="0" err="1">
                <a:effectLst/>
                <a:latin typeface="fira sans"/>
              </a:rPr>
              <a:t>doi</a:t>
            </a:r>
            <a:r>
              <a:rPr lang="en-US" sz="800" dirty="0">
                <a:effectLst/>
                <a:latin typeface="fira sans"/>
              </a:rPr>
              <a:t>: 10.1097/WON.0000000000000530</a:t>
            </a:r>
          </a:p>
        </p:txBody>
      </p:sp>
    </p:spTree>
    <p:extLst>
      <p:ext uri="{BB962C8B-B14F-4D97-AF65-F5344CB8AC3E}">
        <p14:creationId xmlns:p14="http://schemas.microsoft.com/office/powerpoint/2010/main" val="2744803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A610EDFA-7271-4F9E-84FD-97C18B18468E}"/>
              </a:ext>
            </a:extLst>
          </p:cNvPr>
          <p:cNvSpPr txBox="1">
            <a:spLocks/>
          </p:cNvSpPr>
          <p:nvPr/>
        </p:nvSpPr>
        <p:spPr>
          <a:xfrm>
            <a:off x="3606282" y="722442"/>
            <a:ext cx="5253135" cy="5413116"/>
          </a:xfrm>
          <a:prstGeom prst="rect">
            <a:avLst/>
          </a:prstGeom>
        </p:spPr>
        <p:txBody>
          <a:bodyPr vert="horz" lIns="0" tIns="45720" rIns="0" bIns="4572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ctr"/>
            <a:r>
              <a:rPr lang="en-US" sz="1600" b="1" dirty="0">
                <a:solidFill>
                  <a:srgbClr val="333333"/>
                </a:solidFill>
                <a:latin typeface="fira sans"/>
              </a:rPr>
              <a:t>PURPOSE</a:t>
            </a:r>
            <a:endParaRPr lang="en-US" sz="1600" dirty="0">
              <a:solidFill>
                <a:srgbClr val="333333"/>
              </a:solidFill>
              <a:latin typeface="fira sans"/>
            </a:endParaRPr>
          </a:p>
          <a:p>
            <a:pPr algn="l"/>
            <a:r>
              <a:rPr lang="en-US" sz="1600" b="0" i="0" dirty="0">
                <a:solidFill>
                  <a:srgbClr val="333333"/>
                </a:solidFill>
                <a:effectLst/>
                <a:latin typeface="fira sans"/>
              </a:rPr>
              <a:t>Early intervention and prevention of hospital acquired pressure injuries.</a:t>
            </a:r>
            <a:endParaRPr lang="en-US" sz="1600" dirty="0">
              <a:solidFill>
                <a:srgbClr val="333333"/>
              </a:solidFill>
              <a:latin typeface="fira sans"/>
            </a:endParaRPr>
          </a:p>
          <a:p>
            <a:pPr algn="ctr"/>
            <a:r>
              <a:rPr lang="en-US" sz="1600" b="1" dirty="0">
                <a:solidFill>
                  <a:srgbClr val="333333"/>
                </a:solidFill>
                <a:latin typeface="fira sans"/>
              </a:rPr>
              <a:t>METHOD</a:t>
            </a:r>
          </a:p>
          <a:p>
            <a:pPr marL="742950" indent="-285750">
              <a:buFont typeface="Wingdings" panose="05000000000000000000" pitchFamily="2" charset="2"/>
              <a:buChar char="§"/>
            </a:pPr>
            <a:r>
              <a:rPr lang="en-US" sz="1600" dirty="0">
                <a:solidFill>
                  <a:srgbClr val="333333"/>
                </a:solidFill>
                <a:latin typeface="fira sans"/>
              </a:rPr>
              <a:t>4 critical care nurses became graduates of the WOCN’ Society’s WTA program.</a:t>
            </a:r>
          </a:p>
          <a:p>
            <a:pPr marL="742950" indent="-285750">
              <a:buFont typeface="Wingdings" panose="05000000000000000000" pitchFamily="2" charset="2"/>
              <a:buChar char="§"/>
            </a:pPr>
            <a:r>
              <a:rPr lang="en-US" sz="1600" dirty="0">
                <a:solidFill>
                  <a:srgbClr val="333333"/>
                </a:solidFill>
                <a:latin typeface="fira sans"/>
              </a:rPr>
              <a:t>The WTAs have traditional patient loads but are also available to their coworkers for assistance.</a:t>
            </a:r>
          </a:p>
          <a:p>
            <a:pPr marL="742950" indent="-285750">
              <a:buFont typeface="Wingdings" panose="05000000000000000000" pitchFamily="2" charset="2"/>
              <a:buChar char="§"/>
            </a:pPr>
            <a:r>
              <a:rPr lang="en-US" sz="1600" dirty="0">
                <a:solidFill>
                  <a:srgbClr val="333333"/>
                </a:solidFill>
                <a:latin typeface="fira sans"/>
              </a:rPr>
              <a:t>The WTAs perform monthly audits and provide education to their units on PI intervention.</a:t>
            </a:r>
          </a:p>
          <a:p>
            <a:pPr marL="742950" indent="-285750">
              <a:buFont typeface="Wingdings" panose="05000000000000000000" pitchFamily="2" charset="2"/>
              <a:buChar char="§"/>
            </a:pPr>
            <a:r>
              <a:rPr lang="en-US" sz="1600" dirty="0">
                <a:solidFill>
                  <a:srgbClr val="333333"/>
                </a:solidFill>
                <a:latin typeface="fira sans"/>
              </a:rPr>
              <a:t>The WTAs are work directly with the organization’s WOCN.</a:t>
            </a:r>
          </a:p>
          <a:p>
            <a:pPr marL="457200" indent="0" algn="ctr">
              <a:buFont typeface="Calibri" panose="020F0502020204030204" pitchFamily="34" charset="0"/>
              <a:buNone/>
            </a:pPr>
            <a:r>
              <a:rPr lang="en-US" sz="1600" b="1" dirty="0">
                <a:solidFill>
                  <a:srgbClr val="333333"/>
                </a:solidFill>
                <a:latin typeface="fira sans"/>
              </a:rPr>
              <a:t>RESULTS</a:t>
            </a:r>
          </a:p>
          <a:p>
            <a:pPr marL="742950" indent="-285750">
              <a:buFont typeface="Wingdings" panose="05000000000000000000" pitchFamily="2" charset="2"/>
              <a:buChar char="ü"/>
            </a:pPr>
            <a:r>
              <a:rPr lang="en-US" sz="1600" dirty="0">
                <a:solidFill>
                  <a:srgbClr val="333333"/>
                </a:solidFill>
                <a:latin typeface="fira sans"/>
              </a:rPr>
              <a:t>Hospital Acquired Pressure Injuries decreased</a:t>
            </a:r>
            <a:endParaRPr lang="en-US" sz="1600" dirty="0"/>
          </a:p>
        </p:txBody>
      </p:sp>
      <p:sp>
        <p:nvSpPr>
          <p:cNvPr id="16" name="Title 6">
            <a:extLst>
              <a:ext uri="{FF2B5EF4-FFF2-40B4-BE49-F238E27FC236}">
                <a16:creationId xmlns:a16="http://schemas.microsoft.com/office/drawing/2014/main" id="{ECF89132-A476-49EB-BB1F-77658239E2D2}"/>
              </a:ext>
            </a:extLst>
          </p:cNvPr>
          <p:cNvSpPr txBox="1">
            <a:spLocks/>
          </p:cNvSpPr>
          <p:nvPr/>
        </p:nvSpPr>
        <p:spPr>
          <a:xfrm>
            <a:off x="482602" y="1335025"/>
            <a:ext cx="2638175" cy="2093975"/>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2700" b="0" i="0" kern="1200" spc="-38" baseline="0">
                <a:solidFill>
                  <a:srgbClr val="FFFFFF"/>
                </a:solidFill>
                <a:latin typeface="+mj-lt"/>
                <a:ea typeface="+mj-ea"/>
                <a:cs typeface="+mj-cs"/>
              </a:defRPr>
            </a:lvl1pPr>
          </a:lstStyle>
          <a:p>
            <a:r>
              <a:rPr lang="en-US" sz="2400" dirty="0">
                <a:solidFill>
                  <a:schemeClr val="bg1"/>
                </a:solidFill>
              </a:rPr>
              <a:t>Wound Specialists in Critical Care Units</a:t>
            </a:r>
          </a:p>
        </p:txBody>
      </p:sp>
      <p:sp>
        <p:nvSpPr>
          <p:cNvPr id="17" name="TextBox 16">
            <a:extLst>
              <a:ext uri="{FF2B5EF4-FFF2-40B4-BE49-F238E27FC236}">
                <a16:creationId xmlns:a16="http://schemas.microsoft.com/office/drawing/2014/main" id="{DC14B02C-B65F-4FC2-874F-B9C42F2ECC2C}"/>
              </a:ext>
            </a:extLst>
          </p:cNvPr>
          <p:cNvSpPr txBox="1"/>
          <p:nvPr/>
        </p:nvSpPr>
        <p:spPr>
          <a:xfrm>
            <a:off x="482602" y="3772369"/>
            <a:ext cx="2428550" cy="738664"/>
          </a:xfrm>
          <a:prstGeom prst="rect">
            <a:avLst/>
          </a:prstGeom>
          <a:noFill/>
        </p:spPr>
        <p:txBody>
          <a:bodyPr wrap="square">
            <a:spAutoFit/>
          </a:bodyPr>
          <a:lstStyle/>
          <a:p>
            <a:pPr algn="l"/>
            <a:r>
              <a:rPr lang="en-US" sz="1400" i="1" dirty="0">
                <a:solidFill>
                  <a:schemeClr val="bg1"/>
                </a:solidFill>
                <a:latin typeface="fira sans"/>
              </a:rPr>
              <a:t>Unit based nurses as WTAs leads to decrease of hospital acquired pressure injuries</a:t>
            </a:r>
            <a:endParaRPr lang="en-US" sz="1400" b="0" i="0" dirty="0">
              <a:solidFill>
                <a:schemeClr val="bg1"/>
              </a:solidFill>
              <a:effectLst/>
              <a:latin typeface="fira sans"/>
            </a:endParaRPr>
          </a:p>
        </p:txBody>
      </p:sp>
      <p:sp>
        <p:nvSpPr>
          <p:cNvPr id="19" name="TextBox 18">
            <a:extLst>
              <a:ext uri="{FF2B5EF4-FFF2-40B4-BE49-F238E27FC236}">
                <a16:creationId xmlns:a16="http://schemas.microsoft.com/office/drawing/2014/main" id="{92C936EC-2023-4C81-811A-30828E5705ED}"/>
              </a:ext>
            </a:extLst>
          </p:cNvPr>
          <p:cNvSpPr txBox="1"/>
          <p:nvPr/>
        </p:nvSpPr>
        <p:spPr>
          <a:xfrm>
            <a:off x="4343400" y="6373913"/>
            <a:ext cx="4800600" cy="382156"/>
          </a:xfrm>
          <a:prstGeom prst="rect">
            <a:avLst/>
          </a:prstGeom>
          <a:noFill/>
        </p:spPr>
        <p:txBody>
          <a:bodyPr wrap="square">
            <a:spAutoFit/>
          </a:bodyPr>
          <a:lstStyle/>
          <a:p>
            <a:pPr marL="457200" marR="0" indent="-457200">
              <a:lnSpc>
                <a:spcPct val="107000"/>
              </a:lnSpc>
              <a:spcBef>
                <a:spcPts val="0"/>
              </a:spcBef>
              <a:spcAft>
                <a:spcPts val="800"/>
              </a:spcAft>
            </a:pPr>
            <a:r>
              <a:rPr lang="en-US" sz="900" kern="1200" dirty="0" err="1">
                <a:solidFill>
                  <a:srgbClr val="000000"/>
                </a:solidFill>
                <a:effectLst/>
                <a:latin typeface="fira sans"/>
                <a:ea typeface="Calibri" panose="020F0502020204030204" pitchFamily="34" charset="0"/>
                <a:cs typeface="Times New Roman" panose="02020603050405020304" pitchFamily="18" charset="0"/>
              </a:rPr>
              <a:t>Ramundo</a:t>
            </a:r>
            <a:r>
              <a:rPr lang="en-US" sz="900" kern="1200" dirty="0">
                <a:solidFill>
                  <a:srgbClr val="000000"/>
                </a:solidFill>
                <a:effectLst/>
                <a:latin typeface="fira sans"/>
                <a:ea typeface="Calibri" panose="020F0502020204030204" pitchFamily="34" charset="0"/>
                <a:cs typeface="Times New Roman" panose="02020603050405020304" pitchFamily="18" charset="0"/>
              </a:rPr>
              <a:t>, J. (2019). Impact of the Wound Treatment Associate Program on unit-acquired pressure injuries in the medical ICU.  </a:t>
            </a:r>
            <a:r>
              <a:rPr lang="en-US" sz="900" i="1" kern="1200" dirty="0">
                <a:solidFill>
                  <a:srgbClr val="000000"/>
                </a:solidFill>
                <a:effectLst/>
                <a:latin typeface="fira sans"/>
                <a:ea typeface="Calibri" panose="020F0502020204030204" pitchFamily="34" charset="0"/>
                <a:cs typeface="Times New Roman" panose="02020603050405020304" pitchFamily="18" charset="0"/>
              </a:rPr>
              <a:t>Journal of Wound, Ostomy and Continence Nursing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1674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7234B2A-8F4A-4A96-91F7-51D745C9E434}"/>
              </a:ext>
            </a:extLst>
          </p:cNvPr>
          <p:cNvSpPr txBox="1"/>
          <p:nvPr/>
        </p:nvSpPr>
        <p:spPr>
          <a:xfrm>
            <a:off x="4076700" y="6394191"/>
            <a:ext cx="5067300" cy="369332"/>
          </a:xfrm>
          <a:prstGeom prst="rect">
            <a:avLst/>
          </a:prstGeom>
          <a:noFill/>
        </p:spPr>
        <p:txBody>
          <a:bodyPr wrap="square">
            <a:spAutoFit/>
          </a:bodyPr>
          <a:lstStyle/>
          <a:p>
            <a:pPr marL="457200" indent="-457200"/>
            <a:r>
              <a:rPr lang="en-US" sz="900" b="0" i="1" dirty="0">
                <a:effectLst/>
                <a:latin typeface="fira sans"/>
              </a:rPr>
              <a:t>Castonguay, G. (2018) Tools of change in critical care: Impacting outcomes with a skin bundle, an effective positioning system and education. </a:t>
            </a:r>
            <a:r>
              <a:rPr lang="en-US" sz="900" i="1" kern="1200" dirty="0">
                <a:effectLst/>
                <a:latin typeface="fira sans"/>
                <a:ea typeface="Calibri" panose="020F0502020204030204" pitchFamily="34" charset="0"/>
                <a:cs typeface="Times New Roman" panose="02020603050405020304" pitchFamily="18" charset="0"/>
              </a:rPr>
              <a:t>Journal of Wound, Ostomy and Continence Nursing</a:t>
            </a:r>
            <a:endParaRPr lang="en-US" sz="900" b="0" i="0" dirty="0">
              <a:effectLst/>
              <a:latin typeface="fira sans"/>
            </a:endParaRPr>
          </a:p>
        </p:txBody>
      </p:sp>
      <p:sp>
        <p:nvSpPr>
          <p:cNvPr id="8" name="Content Placeholder 7">
            <a:extLst>
              <a:ext uri="{FF2B5EF4-FFF2-40B4-BE49-F238E27FC236}">
                <a16:creationId xmlns:a16="http://schemas.microsoft.com/office/drawing/2014/main" id="{C7E34C17-6380-4332-8817-63A030D9B2C7}"/>
              </a:ext>
            </a:extLst>
          </p:cNvPr>
          <p:cNvSpPr txBox="1">
            <a:spLocks/>
          </p:cNvSpPr>
          <p:nvPr/>
        </p:nvSpPr>
        <p:spPr>
          <a:xfrm>
            <a:off x="3753822" y="570042"/>
            <a:ext cx="5253135" cy="5413116"/>
          </a:xfrm>
          <a:prstGeom prst="rect">
            <a:avLst/>
          </a:prstGeom>
        </p:spPr>
        <p:txBody>
          <a:bodyPr vert="horz" lIns="0" tIns="45720" rIns="0" bIns="4572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ctr"/>
            <a:r>
              <a:rPr lang="en-US" sz="1400" b="1" dirty="0">
                <a:solidFill>
                  <a:srgbClr val="333333"/>
                </a:solidFill>
                <a:latin typeface="fira sans"/>
              </a:rPr>
              <a:t>PURPOSE</a:t>
            </a:r>
            <a:endParaRPr lang="en-US" sz="1400" dirty="0">
              <a:solidFill>
                <a:srgbClr val="333333"/>
              </a:solidFill>
              <a:latin typeface="fira sans"/>
            </a:endParaRPr>
          </a:p>
          <a:p>
            <a:pPr algn="l"/>
            <a:r>
              <a:rPr lang="en-US" sz="1400" b="0" i="0" dirty="0">
                <a:solidFill>
                  <a:srgbClr val="333333"/>
                </a:solidFill>
                <a:effectLst/>
                <a:latin typeface="fira sans"/>
              </a:rPr>
              <a:t>Higher than acceptable hospital acquired pressure injury (HAPI) rates</a:t>
            </a:r>
            <a:endParaRPr lang="en-US" sz="1400" dirty="0">
              <a:solidFill>
                <a:srgbClr val="333333"/>
              </a:solidFill>
              <a:latin typeface="fira sans"/>
            </a:endParaRPr>
          </a:p>
          <a:p>
            <a:pPr algn="ctr"/>
            <a:r>
              <a:rPr lang="en-US" sz="1400" b="1" dirty="0">
                <a:solidFill>
                  <a:srgbClr val="333333"/>
                </a:solidFill>
                <a:latin typeface="fira sans"/>
              </a:rPr>
              <a:t>METHOD</a:t>
            </a:r>
          </a:p>
          <a:p>
            <a:pPr marL="742950" indent="-285750">
              <a:buFont typeface="Wingdings" panose="05000000000000000000" pitchFamily="2" charset="2"/>
              <a:buChar char="§"/>
            </a:pPr>
            <a:r>
              <a:rPr lang="en-US" sz="1400" dirty="0">
                <a:solidFill>
                  <a:srgbClr val="333333"/>
                </a:solidFill>
                <a:latin typeface="fira sans"/>
              </a:rPr>
              <a:t>Education of staff through the Wound Treatment Associate program</a:t>
            </a:r>
          </a:p>
          <a:p>
            <a:pPr marL="742950" indent="-285750">
              <a:buFont typeface="Wingdings" panose="05000000000000000000" pitchFamily="2" charset="2"/>
              <a:buChar char="§"/>
            </a:pPr>
            <a:r>
              <a:rPr lang="en-US" sz="1400" dirty="0">
                <a:solidFill>
                  <a:srgbClr val="333333"/>
                </a:solidFill>
                <a:latin typeface="fira sans"/>
              </a:rPr>
              <a:t>Upgraded mattresses to gel-based surface</a:t>
            </a:r>
          </a:p>
          <a:p>
            <a:pPr marL="742950" indent="-285750">
              <a:buFont typeface="Wingdings" panose="05000000000000000000" pitchFamily="2" charset="2"/>
              <a:buChar char="§"/>
            </a:pPr>
            <a:r>
              <a:rPr lang="en-US" sz="1400" dirty="0">
                <a:solidFill>
                  <a:srgbClr val="333333"/>
                </a:solidFill>
                <a:latin typeface="fira sans"/>
              </a:rPr>
              <a:t>Creation of a pressure injury awareness tool</a:t>
            </a:r>
          </a:p>
          <a:p>
            <a:pPr marL="742950" indent="-285750">
              <a:buFont typeface="Wingdings" panose="05000000000000000000" pitchFamily="2" charset="2"/>
              <a:buChar char="§"/>
            </a:pPr>
            <a:r>
              <a:rPr lang="en-US" sz="1400" dirty="0">
                <a:solidFill>
                  <a:srgbClr val="333333"/>
                </a:solidFill>
                <a:latin typeface="fira sans"/>
              </a:rPr>
              <a:t>Two nurse skin evaluation and Braden scale calculation</a:t>
            </a:r>
          </a:p>
          <a:p>
            <a:pPr marL="742950" indent="-285750">
              <a:buFont typeface="Wingdings" panose="05000000000000000000" pitchFamily="2" charset="2"/>
              <a:buChar char="§"/>
            </a:pPr>
            <a:r>
              <a:rPr lang="en-US" sz="1400" dirty="0">
                <a:solidFill>
                  <a:srgbClr val="333333"/>
                </a:solidFill>
                <a:latin typeface="fira sans"/>
              </a:rPr>
              <a:t>Skin bundle checklist for Braden less than 15</a:t>
            </a:r>
          </a:p>
          <a:p>
            <a:pPr marL="742950" indent="-285750">
              <a:buFont typeface="Wingdings" panose="05000000000000000000" pitchFamily="2" charset="2"/>
              <a:buChar char="§"/>
            </a:pPr>
            <a:r>
              <a:rPr lang="en-US" sz="1400" dirty="0">
                <a:solidFill>
                  <a:srgbClr val="333333"/>
                </a:solidFill>
                <a:latin typeface="fira sans"/>
              </a:rPr>
              <a:t>Publication of HAPI numbers in real time</a:t>
            </a:r>
          </a:p>
          <a:p>
            <a:pPr marL="742950" indent="-285750">
              <a:buFont typeface="Wingdings" panose="05000000000000000000" pitchFamily="2" charset="2"/>
              <a:buChar char="§"/>
            </a:pPr>
            <a:endParaRPr lang="en-US" sz="1400" dirty="0">
              <a:solidFill>
                <a:srgbClr val="333333"/>
              </a:solidFill>
              <a:latin typeface="fira sans"/>
            </a:endParaRPr>
          </a:p>
          <a:p>
            <a:pPr marL="457200" indent="0" algn="ctr">
              <a:buFont typeface="Calibri" panose="020F0502020204030204" pitchFamily="34" charset="0"/>
              <a:buNone/>
            </a:pPr>
            <a:r>
              <a:rPr lang="en-US" sz="1400" b="1" dirty="0">
                <a:solidFill>
                  <a:srgbClr val="333333"/>
                </a:solidFill>
                <a:latin typeface="fira sans"/>
              </a:rPr>
              <a:t>RESULTS</a:t>
            </a:r>
          </a:p>
          <a:p>
            <a:pPr marL="742950" indent="-285750">
              <a:buFont typeface="Wingdings" panose="05000000000000000000" pitchFamily="2" charset="2"/>
              <a:buChar char="ü"/>
            </a:pPr>
            <a:r>
              <a:rPr lang="en-US" sz="1400" dirty="0">
                <a:solidFill>
                  <a:srgbClr val="333333"/>
                </a:solidFill>
                <a:latin typeface="fira sans"/>
              </a:rPr>
              <a:t>Improved recognition of pressure injuries</a:t>
            </a:r>
          </a:p>
          <a:p>
            <a:pPr marL="742950" indent="-285750">
              <a:buFont typeface="Wingdings" panose="05000000000000000000" pitchFamily="2" charset="2"/>
              <a:buChar char="ü"/>
            </a:pPr>
            <a:r>
              <a:rPr lang="en-US" sz="1400" dirty="0">
                <a:solidFill>
                  <a:srgbClr val="333333"/>
                </a:solidFill>
                <a:latin typeface="fira sans"/>
              </a:rPr>
              <a:t>26% reduction of HAPI incident rate</a:t>
            </a:r>
            <a:endParaRPr lang="en-US" sz="1400" dirty="0"/>
          </a:p>
        </p:txBody>
      </p:sp>
      <p:sp>
        <p:nvSpPr>
          <p:cNvPr id="10" name="Title 6">
            <a:extLst>
              <a:ext uri="{FF2B5EF4-FFF2-40B4-BE49-F238E27FC236}">
                <a16:creationId xmlns:a16="http://schemas.microsoft.com/office/drawing/2014/main" id="{B550CDEC-2B28-4269-9A20-0770BF16DDFB}"/>
              </a:ext>
            </a:extLst>
          </p:cNvPr>
          <p:cNvSpPr txBox="1">
            <a:spLocks/>
          </p:cNvSpPr>
          <p:nvPr/>
        </p:nvSpPr>
        <p:spPr>
          <a:xfrm>
            <a:off x="482602" y="2229612"/>
            <a:ext cx="2638175" cy="2093975"/>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2700" b="0" i="0" kern="1200" spc="-38" baseline="0">
                <a:solidFill>
                  <a:srgbClr val="FFFFFF"/>
                </a:solidFill>
                <a:latin typeface="+mj-lt"/>
                <a:ea typeface="+mj-ea"/>
                <a:cs typeface="+mj-cs"/>
              </a:defRPr>
            </a:lvl1pPr>
          </a:lstStyle>
          <a:p>
            <a:r>
              <a:rPr lang="en-US" sz="2400" dirty="0">
                <a:solidFill>
                  <a:schemeClr val="bg1"/>
                </a:solidFill>
              </a:rPr>
              <a:t>Use of Certification Prep Course to Decrease Hospital Acquired Pressure Injuries</a:t>
            </a:r>
          </a:p>
        </p:txBody>
      </p:sp>
      <p:sp>
        <p:nvSpPr>
          <p:cNvPr id="12" name="TextBox 11">
            <a:extLst>
              <a:ext uri="{FF2B5EF4-FFF2-40B4-BE49-F238E27FC236}">
                <a16:creationId xmlns:a16="http://schemas.microsoft.com/office/drawing/2014/main" id="{A063CC8F-A789-438A-AB21-D159993C24B2}"/>
              </a:ext>
            </a:extLst>
          </p:cNvPr>
          <p:cNvSpPr txBox="1"/>
          <p:nvPr/>
        </p:nvSpPr>
        <p:spPr>
          <a:xfrm>
            <a:off x="482602" y="4534369"/>
            <a:ext cx="2428550" cy="307777"/>
          </a:xfrm>
          <a:prstGeom prst="rect">
            <a:avLst/>
          </a:prstGeom>
          <a:noFill/>
        </p:spPr>
        <p:txBody>
          <a:bodyPr wrap="square">
            <a:spAutoFit/>
          </a:bodyPr>
          <a:lstStyle/>
          <a:p>
            <a:pPr algn="l"/>
            <a:r>
              <a:rPr lang="en-US" sz="1400" i="1" dirty="0">
                <a:solidFill>
                  <a:schemeClr val="bg1"/>
                </a:solidFill>
                <a:latin typeface="fira sans"/>
              </a:rPr>
              <a:t>Knowledge put to the test…</a:t>
            </a:r>
            <a:endParaRPr lang="en-US" sz="1400" b="0" i="0" dirty="0">
              <a:solidFill>
                <a:schemeClr val="bg1"/>
              </a:solidFill>
              <a:effectLst/>
              <a:latin typeface="fira sans"/>
            </a:endParaRPr>
          </a:p>
        </p:txBody>
      </p:sp>
    </p:spTree>
    <p:extLst>
      <p:ext uri="{BB962C8B-B14F-4D97-AF65-F5344CB8AC3E}">
        <p14:creationId xmlns:p14="http://schemas.microsoft.com/office/powerpoint/2010/main" val="2166522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4" y="5657850"/>
            <a:ext cx="9141619"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2280285"/>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857250"/>
            <a:ext cx="9141714" cy="14287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62D4BA4A-F5ED-4D96-97AA-8E59252E95F4}"/>
              </a:ext>
            </a:extLst>
          </p:cNvPr>
          <p:cNvSpPr>
            <a:spLocks noGrp="1"/>
          </p:cNvSpPr>
          <p:nvPr>
            <p:ph type="title"/>
          </p:nvPr>
        </p:nvSpPr>
        <p:spPr>
          <a:xfrm>
            <a:off x="800087" y="3159287"/>
            <a:ext cx="7543800" cy="1088068"/>
          </a:xfrm>
        </p:spPr>
        <p:txBody>
          <a:bodyPr vert="horz" lIns="68580" tIns="34290" rIns="68580" bIns="34290" rtlCol="0" anchor="ctr">
            <a:normAutofit/>
          </a:bodyPr>
          <a:lstStyle/>
          <a:p>
            <a:pPr algn="ctr"/>
            <a:r>
              <a:rPr lang="en-US" sz="3600" b="1" dirty="0">
                <a:solidFill>
                  <a:srgbClr val="FF0000"/>
                </a:solidFill>
              </a:rPr>
              <a:t>Choosing a Wound Nurse Specialist</a:t>
            </a:r>
          </a:p>
        </p:txBody>
      </p:sp>
      <p:sp>
        <p:nvSpPr>
          <p:cNvPr id="20" name="Rectangle 19">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7850"/>
            <a:ext cx="9144000"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6339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0D81DC-18D4-46BD-AF06-B98187A4E9DD}"/>
              </a:ext>
            </a:extLst>
          </p:cNvPr>
          <p:cNvSpPr>
            <a:spLocks noGrp="1"/>
          </p:cNvSpPr>
          <p:nvPr>
            <p:ph type="title"/>
          </p:nvPr>
        </p:nvSpPr>
        <p:spPr/>
        <p:txBody>
          <a:bodyPr/>
          <a:lstStyle/>
          <a:p>
            <a:r>
              <a:rPr lang="en-US" dirty="0"/>
              <a:t>Interview Process</a:t>
            </a:r>
          </a:p>
        </p:txBody>
      </p:sp>
      <p:sp>
        <p:nvSpPr>
          <p:cNvPr id="6" name="Content Placeholder 5">
            <a:extLst>
              <a:ext uri="{FF2B5EF4-FFF2-40B4-BE49-F238E27FC236}">
                <a16:creationId xmlns:a16="http://schemas.microsoft.com/office/drawing/2014/main" id="{FE9C02E2-1E53-4C9F-A23B-1C6DF27DC7AD}"/>
              </a:ext>
            </a:extLst>
          </p:cNvPr>
          <p:cNvSpPr>
            <a:spLocks noGrp="1"/>
          </p:cNvSpPr>
          <p:nvPr>
            <p:ph idx="1"/>
          </p:nvPr>
        </p:nvSpPr>
        <p:spPr>
          <a:xfrm>
            <a:off x="4126125" y="642351"/>
            <a:ext cx="4457281" cy="3178158"/>
          </a:xfrm>
        </p:spPr>
        <p:txBody>
          <a:bodyPr>
            <a:noAutofit/>
          </a:bodyPr>
          <a:lstStyle/>
          <a:p>
            <a:r>
              <a:rPr lang="en-US" sz="3200" dirty="0"/>
              <a:t>When it is time to interview a WTA-C, there are certain things you can ask to identify a strong candidate regarding skin and wound knowledge.</a:t>
            </a:r>
          </a:p>
        </p:txBody>
      </p:sp>
      <p:sp>
        <p:nvSpPr>
          <p:cNvPr id="7" name="Text Placeholder 6">
            <a:extLst>
              <a:ext uri="{FF2B5EF4-FFF2-40B4-BE49-F238E27FC236}">
                <a16:creationId xmlns:a16="http://schemas.microsoft.com/office/drawing/2014/main" id="{5F1F4C2D-9A52-4DBC-8B3A-7A4C4C26306D}"/>
              </a:ext>
            </a:extLst>
          </p:cNvPr>
          <p:cNvSpPr>
            <a:spLocks noGrp="1"/>
          </p:cNvSpPr>
          <p:nvPr>
            <p:ph type="body" sz="half" idx="2"/>
          </p:nvPr>
        </p:nvSpPr>
        <p:spPr/>
        <p:txBody>
          <a:bodyPr>
            <a:normAutofit/>
          </a:bodyPr>
          <a:lstStyle/>
          <a:p>
            <a:r>
              <a:rPr lang="en-US" sz="1600" dirty="0"/>
              <a:t>How to choose a good candidate…</a:t>
            </a:r>
          </a:p>
        </p:txBody>
      </p:sp>
      <p:pic>
        <p:nvPicPr>
          <p:cNvPr id="8" name="Picture 2" descr="Free Handshake Silhouette, Download Free Handshake Silhouette png images,  Free ClipArts on Clipart Library">
            <a:extLst>
              <a:ext uri="{FF2B5EF4-FFF2-40B4-BE49-F238E27FC236}">
                <a16:creationId xmlns:a16="http://schemas.microsoft.com/office/drawing/2014/main" id="{B676AB69-4C73-424F-AE0F-E55F14FB3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610" y="4857170"/>
            <a:ext cx="2072312" cy="164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608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0D81DC-18D4-46BD-AF06-B98187A4E9DD}"/>
              </a:ext>
            </a:extLst>
          </p:cNvPr>
          <p:cNvSpPr>
            <a:spLocks noGrp="1"/>
          </p:cNvSpPr>
          <p:nvPr>
            <p:ph type="title"/>
          </p:nvPr>
        </p:nvSpPr>
        <p:spPr/>
        <p:txBody>
          <a:bodyPr/>
          <a:lstStyle/>
          <a:p>
            <a:r>
              <a:rPr lang="en-US" dirty="0"/>
              <a:t>Interview Process</a:t>
            </a:r>
          </a:p>
        </p:txBody>
      </p:sp>
      <p:sp>
        <p:nvSpPr>
          <p:cNvPr id="6" name="Content Placeholder 5">
            <a:extLst>
              <a:ext uri="{FF2B5EF4-FFF2-40B4-BE49-F238E27FC236}">
                <a16:creationId xmlns:a16="http://schemas.microsoft.com/office/drawing/2014/main" id="{FE9C02E2-1E53-4C9F-A23B-1C6DF27DC7AD}"/>
              </a:ext>
            </a:extLst>
          </p:cNvPr>
          <p:cNvSpPr>
            <a:spLocks noGrp="1"/>
          </p:cNvSpPr>
          <p:nvPr>
            <p:ph idx="1"/>
          </p:nvPr>
        </p:nvSpPr>
        <p:spPr>
          <a:xfrm>
            <a:off x="4126125" y="642351"/>
            <a:ext cx="4457281" cy="3178158"/>
          </a:xfrm>
        </p:spPr>
        <p:txBody>
          <a:bodyPr>
            <a:noAutofit/>
          </a:bodyPr>
          <a:lstStyle/>
          <a:p>
            <a:r>
              <a:rPr lang="en-US" sz="3200" dirty="0"/>
              <a:t>Ask the usual questions such as why do you want to work here or tell me a time you were in a conflict with a coworker and how you managed the situation.</a:t>
            </a:r>
          </a:p>
        </p:txBody>
      </p:sp>
      <p:sp>
        <p:nvSpPr>
          <p:cNvPr id="7" name="Text Placeholder 6">
            <a:extLst>
              <a:ext uri="{FF2B5EF4-FFF2-40B4-BE49-F238E27FC236}">
                <a16:creationId xmlns:a16="http://schemas.microsoft.com/office/drawing/2014/main" id="{5F1F4C2D-9A52-4DBC-8B3A-7A4C4C26306D}"/>
              </a:ext>
            </a:extLst>
          </p:cNvPr>
          <p:cNvSpPr>
            <a:spLocks noGrp="1"/>
          </p:cNvSpPr>
          <p:nvPr>
            <p:ph type="body" sz="half" idx="2"/>
          </p:nvPr>
        </p:nvSpPr>
        <p:spPr/>
        <p:txBody>
          <a:bodyPr>
            <a:normAutofit/>
          </a:bodyPr>
          <a:lstStyle/>
          <a:p>
            <a:r>
              <a:rPr lang="en-US" sz="1600" dirty="0"/>
              <a:t>How to choose a good candidate…</a:t>
            </a:r>
          </a:p>
        </p:txBody>
      </p:sp>
      <p:pic>
        <p:nvPicPr>
          <p:cNvPr id="8" name="Picture 2" descr="Free Handshake Silhouette, Download Free Handshake Silhouette png images,  Free ClipArts on Clipart Library">
            <a:extLst>
              <a:ext uri="{FF2B5EF4-FFF2-40B4-BE49-F238E27FC236}">
                <a16:creationId xmlns:a16="http://schemas.microsoft.com/office/drawing/2014/main" id="{B676AB69-4C73-424F-AE0F-E55F14FB3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610" y="4857170"/>
            <a:ext cx="2072312" cy="164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2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4" y="5657850"/>
            <a:ext cx="9141619"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2280285"/>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857250"/>
            <a:ext cx="9141714" cy="14287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62D4BA4A-F5ED-4D96-97AA-8E59252E95F4}"/>
              </a:ext>
            </a:extLst>
          </p:cNvPr>
          <p:cNvSpPr>
            <a:spLocks noGrp="1"/>
          </p:cNvSpPr>
          <p:nvPr>
            <p:ph type="title"/>
          </p:nvPr>
        </p:nvSpPr>
        <p:spPr>
          <a:xfrm>
            <a:off x="822960" y="1072205"/>
            <a:ext cx="7543800" cy="1088068"/>
          </a:xfrm>
        </p:spPr>
        <p:txBody>
          <a:bodyPr vert="horz" lIns="68580" tIns="34290" rIns="68580" bIns="34290" rtlCol="0" anchor="ctr">
            <a:normAutofit/>
          </a:bodyPr>
          <a:lstStyle/>
          <a:p>
            <a:pPr algn="ctr"/>
            <a:r>
              <a:rPr lang="en-US" sz="3600" dirty="0">
                <a:solidFill>
                  <a:srgbClr val="FFFFFF"/>
                </a:solidFill>
              </a:rPr>
              <a:t>History of Wound Care Nurses</a:t>
            </a:r>
          </a:p>
        </p:txBody>
      </p:sp>
      <p:sp>
        <p:nvSpPr>
          <p:cNvPr id="20" name="Rectangle 19">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7850"/>
            <a:ext cx="9144000"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 Placeholder 6">
            <a:extLst>
              <a:ext uri="{FF2B5EF4-FFF2-40B4-BE49-F238E27FC236}">
                <a16:creationId xmlns:a16="http://schemas.microsoft.com/office/drawing/2014/main" id="{B3885C2A-E2AB-420E-AB66-0B981080862C}"/>
              </a:ext>
            </a:extLst>
          </p:cNvPr>
          <p:cNvSpPr txBox="1">
            <a:spLocks/>
          </p:cNvSpPr>
          <p:nvPr/>
        </p:nvSpPr>
        <p:spPr>
          <a:xfrm>
            <a:off x="4270623" y="6028743"/>
            <a:ext cx="4758611" cy="342900"/>
          </a:xfrm>
          <a:prstGeom prst="rect">
            <a:avLst/>
          </a:prstGeom>
        </p:spPr>
        <p:txBody>
          <a:bodyPr vert="horz" lIns="0" tIns="34290" rIns="0" bIns="3429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lgn="r">
              <a:lnSpc>
                <a:spcPct val="90000"/>
              </a:lnSpc>
              <a:buFont typeface="Calibri" panose="020F0502020204030204" pitchFamily="34" charset="0"/>
              <a:buNone/>
            </a:pPr>
            <a:r>
              <a:rPr lang="en-US" sz="900" dirty="0">
                <a:solidFill>
                  <a:srgbClr val="303030"/>
                </a:solidFill>
                <a:latin typeface="arial" panose="020B0604020202020204" pitchFamily="34" charset="0"/>
              </a:rPr>
              <a:t>Corbett L. Q. (2012). Wound Care Nursing: Professional Issues and Opportunities. </a:t>
            </a:r>
            <a:r>
              <a:rPr lang="en-US" sz="900" i="1" dirty="0">
                <a:solidFill>
                  <a:srgbClr val="303030"/>
                </a:solidFill>
                <a:latin typeface="arial" panose="020B0604020202020204" pitchFamily="34" charset="0"/>
              </a:rPr>
              <a:t>Advances in wound care</a:t>
            </a:r>
            <a:r>
              <a:rPr lang="en-US" sz="900" dirty="0">
                <a:solidFill>
                  <a:srgbClr val="303030"/>
                </a:solidFill>
                <a:latin typeface="arial" panose="020B0604020202020204" pitchFamily="34" charset="0"/>
              </a:rPr>
              <a:t>, </a:t>
            </a:r>
            <a:r>
              <a:rPr lang="en-US" sz="900" i="1" dirty="0">
                <a:solidFill>
                  <a:srgbClr val="303030"/>
                </a:solidFill>
                <a:latin typeface="arial" panose="020B0604020202020204" pitchFamily="34" charset="0"/>
              </a:rPr>
              <a:t>1</a:t>
            </a:r>
            <a:r>
              <a:rPr lang="en-US" sz="900" dirty="0">
                <a:solidFill>
                  <a:srgbClr val="303030"/>
                </a:solidFill>
                <a:latin typeface="arial" panose="020B0604020202020204" pitchFamily="34" charset="0"/>
              </a:rPr>
              <a:t>(5), 189–193. https://doi.org/10.1089/wound.2011.0329</a:t>
            </a:r>
            <a:endParaRPr lang="en-US" sz="900" dirty="0"/>
          </a:p>
        </p:txBody>
      </p:sp>
      <p:sp>
        <p:nvSpPr>
          <p:cNvPr id="11" name="Content Placeholder 2">
            <a:extLst>
              <a:ext uri="{FF2B5EF4-FFF2-40B4-BE49-F238E27FC236}">
                <a16:creationId xmlns:a16="http://schemas.microsoft.com/office/drawing/2014/main" id="{3E1E6810-3AE0-41CB-BB11-62F979868474}"/>
              </a:ext>
            </a:extLst>
          </p:cNvPr>
          <p:cNvSpPr txBox="1">
            <a:spLocks/>
          </p:cNvSpPr>
          <p:nvPr/>
        </p:nvSpPr>
        <p:spPr>
          <a:xfrm>
            <a:off x="822960" y="2556918"/>
            <a:ext cx="7543799" cy="2830014"/>
          </a:xfrm>
          <a:prstGeom prst="rect">
            <a:avLst/>
          </a:prstGeom>
        </p:spPr>
        <p:txBody>
          <a:bodyPr>
            <a:norm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000" dirty="0"/>
              <a:t>The specialty grew to incorporate wound and continence care specialties.  Everything came together in a mere 7 years to form the Wound Ostomy Continence Nurse (WOCN) Society in 1968, the largest, oldest and most prestigious organization of its kind.</a:t>
            </a:r>
            <a:br>
              <a:rPr lang="en-US" sz="2000" dirty="0"/>
            </a:br>
            <a:br>
              <a:rPr lang="en-US" sz="2000" dirty="0"/>
            </a:br>
            <a:r>
              <a:rPr lang="en-US" sz="2000" dirty="0"/>
              <a:t>The </a:t>
            </a:r>
            <a:r>
              <a:rPr lang="en-US" sz="2000" b="1" u="sng" dirty="0"/>
              <a:t>WOCN Certification Board (WOCN-CB), via the WOCN Society</a:t>
            </a:r>
            <a:r>
              <a:rPr lang="en-US" sz="2000" dirty="0"/>
              <a:t>, is considered the “</a:t>
            </a:r>
            <a:r>
              <a:rPr lang="en-US" sz="2400" b="1" dirty="0">
                <a:solidFill>
                  <a:srgbClr val="FF0000"/>
                </a:solidFill>
              </a:rPr>
              <a:t>GOLD STANDARD</a:t>
            </a:r>
            <a:r>
              <a:rPr lang="en-US" sz="2000" dirty="0"/>
              <a:t>” for certifying wound specialists.</a:t>
            </a:r>
          </a:p>
        </p:txBody>
      </p:sp>
    </p:spTree>
    <p:extLst>
      <p:ext uri="{BB962C8B-B14F-4D97-AF65-F5344CB8AC3E}">
        <p14:creationId xmlns:p14="http://schemas.microsoft.com/office/powerpoint/2010/main" val="2028577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0D81DC-18D4-46BD-AF06-B98187A4E9DD}"/>
              </a:ext>
            </a:extLst>
          </p:cNvPr>
          <p:cNvSpPr>
            <a:spLocks noGrp="1"/>
          </p:cNvSpPr>
          <p:nvPr>
            <p:ph type="title"/>
          </p:nvPr>
        </p:nvSpPr>
        <p:spPr/>
        <p:txBody>
          <a:bodyPr/>
          <a:lstStyle/>
          <a:p>
            <a:r>
              <a:rPr lang="en-US" dirty="0"/>
              <a:t>Interview Process</a:t>
            </a:r>
          </a:p>
        </p:txBody>
      </p:sp>
      <p:sp>
        <p:nvSpPr>
          <p:cNvPr id="6" name="Content Placeholder 5">
            <a:extLst>
              <a:ext uri="{FF2B5EF4-FFF2-40B4-BE49-F238E27FC236}">
                <a16:creationId xmlns:a16="http://schemas.microsoft.com/office/drawing/2014/main" id="{FE9C02E2-1E53-4C9F-A23B-1C6DF27DC7AD}"/>
              </a:ext>
            </a:extLst>
          </p:cNvPr>
          <p:cNvSpPr>
            <a:spLocks noGrp="1"/>
          </p:cNvSpPr>
          <p:nvPr>
            <p:ph idx="1"/>
          </p:nvPr>
        </p:nvSpPr>
        <p:spPr>
          <a:xfrm>
            <a:off x="3815545" y="786384"/>
            <a:ext cx="5078442" cy="3564868"/>
          </a:xfrm>
        </p:spPr>
        <p:txBody>
          <a:bodyPr>
            <a:noAutofit/>
          </a:bodyPr>
          <a:lstStyle/>
          <a:p>
            <a:r>
              <a:rPr lang="en-US" sz="3200" dirty="0"/>
              <a:t>Ensure you ask them about their comfort level in approaching colleagues with information or to improve a practice.  This is an extremely important part of being a WTA-C.</a:t>
            </a:r>
          </a:p>
        </p:txBody>
      </p:sp>
      <p:pic>
        <p:nvPicPr>
          <p:cNvPr id="8" name="Picture 2" descr="Free Handshake Silhouette, Download Free Handshake Silhouette png images,  Free ClipArts on Clipart Library">
            <a:extLst>
              <a:ext uri="{FF2B5EF4-FFF2-40B4-BE49-F238E27FC236}">
                <a16:creationId xmlns:a16="http://schemas.microsoft.com/office/drawing/2014/main" id="{B676AB69-4C73-424F-AE0F-E55F14FB3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610" y="4857170"/>
            <a:ext cx="2072312" cy="164268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6">
            <a:extLst>
              <a:ext uri="{FF2B5EF4-FFF2-40B4-BE49-F238E27FC236}">
                <a16:creationId xmlns:a16="http://schemas.microsoft.com/office/drawing/2014/main" id="{46B312B6-0209-44BC-887C-5B1B83C14410}"/>
              </a:ext>
            </a:extLst>
          </p:cNvPr>
          <p:cNvSpPr>
            <a:spLocks noGrp="1"/>
          </p:cNvSpPr>
          <p:nvPr>
            <p:ph type="body" sz="half" idx="2"/>
          </p:nvPr>
        </p:nvSpPr>
        <p:spPr>
          <a:xfrm>
            <a:off x="482600" y="3043238"/>
            <a:ext cx="2638425" cy="3063875"/>
          </a:xfrm>
        </p:spPr>
        <p:txBody>
          <a:bodyPr>
            <a:normAutofit/>
          </a:bodyPr>
          <a:lstStyle/>
          <a:p>
            <a:r>
              <a:rPr lang="en-US" sz="1600" dirty="0"/>
              <a:t>How to choose a good candidate…</a:t>
            </a:r>
          </a:p>
        </p:txBody>
      </p:sp>
    </p:spTree>
    <p:extLst>
      <p:ext uri="{BB962C8B-B14F-4D97-AF65-F5344CB8AC3E}">
        <p14:creationId xmlns:p14="http://schemas.microsoft.com/office/powerpoint/2010/main" val="2279138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0D81DC-18D4-46BD-AF06-B98187A4E9DD}"/>
              </a:ext>
            </a:extLst>
          </p:cNvPr>
          <p:cNvSpPr>
            <a:spLocks noGrp="1"/>
          </p:cNvSpPr>
          <p:nvPr>
            <p:ph type="title"/>
          </p:nvPr>
        </p:nvSpPr>
        <p:spPr/>
        <p:txBody>
          <a:bodyPr/>
          <a:lstStyle/>
          <a:p>
            <a:r>
              <a:rPr lang="en-US" dirty="0"/>
              <a:t>Interview Process</a:t>
            </a:r>
          </a:p>
        </p:txBody>
      </p:sp>
      <p:sp>
        <p:nvSpPr>
          <p:cNvPr id="6" name="Content Placeholder 5">
            <a:extLst>
              <a:ext uri="{FF2B5EF4-FFF2-40B4-BE49-F238E27FC236}">
                <a16:creationId xmlns:a16="http://schemas.microsoft.com/office/drawing/2014/main" id="{FE9C02E2-1E53-4C9F-A23B-1C6DF27DC7AD}"/>
              </a:ext>
            </a:extLst>
          </p:cNvPr>
          <p:cNvSpPr>
            <a:spLocks noGrp="1"/>
          </p:cNvSpPr>
          <p:nvPr>
            <p:ph idx="1"/>
          </p:nvPr>
        </p:nvSpPr>
        <p:spPr>
          <a:xfrm>
            <a:off x="3815545" y="1147091"/>
            <a:ext cx="5078442" cy="3564868"/>
          </a:xfrm>
        </p:spPr>
        <p:txBody>
          <a:bodyPr>
            <a:noAutofit/>
          </a:bodyPr>
          <a:lstStyle/>
          <a:p>
            <a:r>
              <a:rPr lang="en-US" sz="3600" dirty="0"/>
              <a:t>After seeing the breadth of knowledge covered in the previous slides, you will want to explore their specialty knowledge.</a:t>
            </a:r>
          </a:p>
        </p:txBody>
      </p:sp>
      <p:pic>
        <p:nvPicPr>
          <p:cNvPr id="8" name="Picture 2" descr="Free Handshake Silhouette, Download Free Handshake Silhouette png images,  Free ClipArts on Clipart Library">
            <a:extLst>
              <a:ext uri="{FF2B5EF4-FFF2-40B4-BE49-F238E27FC236}">
                <a16:creationId xmlns:a16="http://schemas.microsoft.com/office/drawing/2014/main" id="{B676AB69-4C73-424F-AE0F-E55F14FB3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610" y="4857170"/>
            <a:ext cx="2072312" cy="164268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6">
            <a:extLst>
              <a:ext uri="{FF2B5EF4-FFF2-40B4-BE49-F238E27FC236}">
                <a16:creationId xmlns:a16="http://schemas.microsoft.com/office/drawing/2014/main" id="{46B312B6-0209-44BC-887C-5B1B83C14410}"/>
              </a:ext>
            </a:extLst>
          </p:cNvPr>
          <p:cNvSpPr>
            <a:spLocks noGrp="1"/>
          </p:cNvSpPr>
          <p:nvPr>
            <p:ph type="body" sz="half" idx="2"/>
          </p:nvPr>
        </p:nvSpPr>
        <p:spPr>
          <a:xfrm>
            <a:off x="482600" y="3043238"/>
            <a:ext cx="2638425" cy="3063875"/>
          </a:xfrm>
        </p:spPr>
        <p:txBody>
          <a:bodyPr>
            <a:normAutofit/>
          </a:bodyPr>
          <a:lstStyle/>
          <a:p>
            <a:r>
              <a:rPr lang="en-US" sz="1600" dirty="0"/>
              <a:t>How to choose a good candidate…</a:t>
            </a:r>
          </a:p>
        </p:txBody>
      </p:sp>
    </p:spTree>
    <p:extLst>
      <p:ext uri="{BB962C8B-B14F-4D97-AF65-F5344CB8AC3E}">
        <p14:creationId xmlns:p14="http://schemas.microsoft.com/office/powerpoint/2010/main" val="3725835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0D81DC-18D4-46BD-AF06-B98187A4E9DD}"/>
              </a:ext>
            </a:extLst>
          </p:cNvPr>
          <p:cNvSpPr>
            <a:spLocks noGrp="1"/>
          </p:cNvSpPr>
          <p:nvPr>
            <p:ph type="title"/>
          </p:nvPr>
        </p:nvSpPr>
        <p:spPr/>
        <p:txBody>
          <a:bodyPr/>
          <a:lstStyle/>
          <a:p>
            <a:r>
              <a:rPr lang="en-US" dirty="0"/>
              <a:t>Interview Process</a:t>
            </a:r>
          </a:p>
        </p:txBody>
      </p:sp>
      <p:sp>
        <p:nvSpPr>
          <p:cNvPr id="6" name="Content Placeholder 5">
            <a:extLst>
              <a:ext uri="{FF2B5EF4-FFF2-40B4-BE49-F238E27FC236}">
                <a16:creationId xmlns:a16="http://schemas.microsoft.com/office/drawing/2014/main" id="{FE9C02E2-1E53-4C9F-A23B-1C6DF27DC7AD}"/>
              </a:ext>
            </a:extLst>
          </p:cNvPr>
          <p:cNvSpPr>
            <a:spLocks noGrp="1"/>
          </p:cNvSpPr>
          <p:nvPr>
            <p:ph idx="1"/>
          </p:nvPr>
        </p:nvSpPr>
        <p:spPr>
          <a:xfrm>
            <a:off x="3815545" y="1147091"/>
            <a:ext cx="5078442" cy="3564868"/>
          </a:xfrm>
        </p:spPr>
        <p:txBody>
          <a:bodyPr>
            <a:noAutofit/>
          </a:bodyPr>
          <a:lstStyle/>
          <a:p>
            <a:pPr marL="0" indent="0">
              <a:buNone/>
            </a:pPr>
            <a:r>
              <a:rPr lang="en-US" sz="3600" dirty="0"/>
              <a:t>Ask specific clinical questions or invite another wound knowledgeable colleague to join the interview.</a:t>
            </a:r>
          </a:p>
        </p:txBody>
      </p:sp>
      <p:pic>
        <p:nvPicPr>
          <p:cNvPr id="8" name="Picture 2" descr="Free Handshake Silhouette, Download Free Handshake Silhouette png images,  Free ClipArts on Clipart Library">
            <a:extLst>
              <a:ext uri="{FF2B5EF4-FFF2-40B4-BE49-F238E27FC236}">
                <a16:creationId xmlns:a16="http://schemas.microsoft.com/office/drawing/2014/main" id="{B676AB69-4C73-424F-AE0F-E55F14FB3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610" y="4857170"/>
            <a:ext cx="2072312" cy="164268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6">
            <a:extLst>
              <a:ext uri="{FF2B5EF4-FFF2-40B4-BE49-F238E27FC236}">
                <a16:creationId xmlns:a16="http://schemas.microsoft.com/office/drawing/2014/main" id="{46B312B6-0209-44BC-887C-5B1B83C14410}"/>
              </a:ext>
            </a:extLst>
          </p:cNvPr>
          <p:cNvSpPr>
            <a:spLocks noGrp="1"/>
          </p:cNvSpPr>
          <p:nvPr>
            <p:ph type="body" sz="half" idx="2"/>
          </p:nvPr>
        </p:nvSpPr>
        <p:spPr>
          <a:xfrm>
            <a:off x="482600" y="3043238"/>
            <a:ext cx="2638425" cy="3063875"/>
          </a:xfrm>
        </p:spPr>
        <p:txBody>
          <a:bodyPr>
            <a:normAutofit/>
          </a:bodyPr>
          <a:lstStyle/>
          <a:p>
            <a:r>
              <a:rPr lang="en-US" sz="1600" dirty="0"/>
              <a:t>How to choose a good candidate…</a:t>
            </a:r>
          </a:p>
        </p:txBody>
      </p:sp>
    </p:spTree>
    <p:extLst>
      <p:ext uri="{BB962C8B-B14F-4D97-AF65-F5344CB8AC3E}">
        <p14:creationId xmlns:p14="http://schemas.microsoft.com/office/powerpoint/2010/main" val="3593150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4" y="5657850"/>
            <a:ext cx="9141619"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2280285"/>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857250"/>
            <a:ext cx="9141714" cy="14287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62D4BA4A-F5ED-4D96-97AA-8E59252E95F4}"/>
              </a:ext>
            </a:extLst>
          </p:cNvPr>
          <p:cNvSpPr>
            <a:spLocks noGrp="1"/>
          </p:cNvSpPr>
          <p:nvPr>
            <p:ph type="title"/>
          </p:nvPr>
        </p:nvSpPr>
        <p:spPr>
          <a:xfrm>
            <a:off x="800087" y="3159287"/>
            <a:ext cx="7543800" cy="1088068"/>
          </a:xfrm>
        </p:spPr>
        <p:txBody>
          <a:bodyPr vert="horz" lIns="68580" tIns="34290" rIns="68580" bIns="34290" rtlCol="0" anchor="ctr">
            <a:normAutofit/>
          </a:bodyPr>
          <a:lstStyle/>
          <a:p>
            <a:pPr algn="ctr"/>
            <a:r>
              <a:rPr lang="en-US" sz="3600" b="1" dirty="0">
                <a:solidFill>
                  <a:srgbClr val="FF0000"/>
                </a:solidFill>
              </a:rPr>
              <a:t>The Role of Wound Nurse Specialists</a:t>
            </a:r>
          </a:p>
        </p:txBody>
      </p:sp>
      <p:sp>
        <p:nvSpPr>
          <p:cNvPr id="20" name="Rectangle 19">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7850"/>
            <a:ext cx="9144000"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310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084EE-F6D3-4224-8551-5493D2C7E9A5}"/>
              </a:ext>
            </a:extLst>
          </p:cNvPr>
          <p:cNvSpPr>
            <a:spLocks noGrp="1"/>
          </p:cNvSpPr>
          <p:nvPr>
            <p:ph type="title"/>
          </p:nvPr>
        </p:nvSpPr>
        <p:spPr>
          <a:xfrm>
            <a:off x="482600" y="1768945"/>
            <a:ext cx="2638175" cy="1570481"/>
          </a:xfrm>
        </p:spPr>
        <p:txBody>
          <a:bodyPr>
            <a:normAutofit fontScale="90000"/>
          </a:bodyPr>
          <a:lstStyle/>
          <a:p>
            <a:r>
              <a:rPr lang="en-US" dirty="0"/>
              <a:t>The Role of a Wound Specializing Nurse</a:t>
            </a:r>
          </a:p>
        </p:txBody>
      </p:sp>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4038254" y="525745"/>
            <a:ext cx="4623146" cy="6136044"/>
          </a:xfrm>
        </p:spPr>
        <p:txBody>
          <a:bodyPr>
            <a:noAutofit/>
          </a:bodyPr>
          <a:lstStyle/>
          <a:p>
            <a:pPr marL="342892" indent="0" algn="ctr">
              <a:lnSpc>
                <a:spcPct val="107000"/>
              </a:lnSpc>
              <a:spcBef>
                <a:spcPts val="0"/>
              </a:spcBef>
              <a:spcAft>
                <a:spcPts val="0"/>
              </a:spcAft>
              <a:buNone/>
              <a:tabLst>
                <a:tab pos="342892" algn="l"/>
              </a:tabLst>
            </a:pPr>
            <a:r>
              <a:rPr lang="en-US" sz="2800" b="1" dirty="0">
                <a:latin typeface="Calibri" panose="020F0502020204030204" pitchFamily="34" charset="0"/>
                <a:ea typeface="Calibri" panose="020F0502020204030204" pitchFamily="34" charset="0"/>
                <a:cs typeface="Calibri" panose="020F0502020204030204" pitchFamily="34" charset="0"/>
              </a:rPr>
              <a:t>Assess Wounds &amp; Document</a:t>
            </a:r>
          </a:p>
          <a:p>
            <a:pPr marL="727454" indent="-384563">
              <a:lnSpc>
                <a:spcPct val="107000"/>
              </a:lnSpc>
              <a:spcBef>
                <a:spcPts val="0"/>
              </a:spcBef>
              <a:spcAft>
                <a:spcPts val="0"/>
              </a:spcAft>
              <a:buFont typeface="Wingdings" panose="05000000000000000000" pitchFamily="2" charset="2"/>
              <a:buChar char="Ø"/>
              <a:tabLst>
                <a:tab pos="342892" algn="l"/>
              </a:tabLst>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Wingdings" panose="05000000000000000000" pitchFamily="2" charset="2"/>
              <a:buChar char="Ø"/>
              <a:tabLst>
                <a:tab pos="342892" algn="l"/>
              </a:tabLst>
            </a:pPr>
            <a:r>
              <a:rPr lang="en-US" sz="2800" dirty="0">
                <a:latin typeface="Calibri" panose="020F0502020204030204" pitchFamily="34" charset="0"/>
                <a:ea typeface="Calibri" panose="020F0502020204030204" pitchFamily="34" charset="0"/>
                <a:cs typeface="Calibri" panose="020F0502020204030204" pitchFamily="34" charset="0"/>
              </a:rPr>
              <a:t>All new patients with wounds ought to be assessed by their admitting nurse AND a wound specialist in order to ensure accurate skin and wound documentation and plan of care creation.</a:t>
            </a:r>
          </a:p>
        </p:txBody>
      </p:sp>
      <p:sp>
        <p:nvSpPr>
          <p:cNvPr id="6" name="Text Placeholder 5">
            <a:extLst>
              <a:ext uri="{FF2B5EF4-FFF2-40B4-BE49-F238E27FC236}">
                <a16:creationId xmlns:a16="http://schemas.microsoft.com/office/drawing/2014/main" id="{C8227BB0-FDB1-4D2A-AE0E-BA6358355BA1}"/>
              </a:ext>
            </a:extLst>
          </p:cNvPr>
          <p:cNvSpPr>
            <a:spLocks noGrp="1"/>
          </p:cNvSpPr>
          <p:nvPr>
            <p:ph type="body" sz="half" idx="2"/>
          </p:nvPr>
        </p:nvSpPr>
        <p:spPr>
          <a:xfrm>
            <a:off x="482600" y="3593767"/>
            <a:ext cx="2638175" cy="2298379"/>
          </a:xfrm>
        </p:spPr>
        <p:txBody>
          <a:bodyPr>
            <a:normAutofit/>
          </a:bodyPr>
          <a:lstStyle/>
          <a:p>
            <a:r>
              <a:rPr lang="en-US" sz="1600" dirty="0"/>
              <a:t>What do Wound Nurse Specialists do?</a:t>
            </a:r>
          </a:p>
        </p:txBody>
      </p:sp>
      <p:pic>
        <p:nvPicPr>
          <p:cNvPr id="7" name="Picture 2" descr="Free Stock Photo - Clipboard Clipart Png Transparent PNG - 958x1869 - Free  Download on NicePNG">
            <a:extLst>
              <a:ext uri="{FF2B5EF4-FFF2-40B4-BE49-F238E27FC236}">
                <a16:creationId xmlns:a16="http://schemas.microsoft.com/office/drawing/2014/main" id="{270F601C-9B88-4E0E-9012-B258FF95F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079" y="4742956"/>
            <a:ext cx="1233172" cy="185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432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084EE-F6D3-4224-8551-5493D2C7E9A5}"/>
              </a:ext>
            </a:extLst>
          </p:cNvPr>
          <p:cNvSpPr>
            <a:spLocks noGrp="1"/>
          </p:cNvSpPr>
          <p:nvPr>
            <p:ph type="title"/>
          </p:nvPr>
        </p:nvSpPr>
        <p:spPr>
          <a:xfrm>
            <a:off x="482600" y="1768945"/>
            <a:ext cx="2638175" cy="1570481"/>
          </a:xfrm>
        </p:spPr>
        <p:txBody>
          <a:bodyPr>
            <a:normAutofit fontScale="90000"/>
          </a:bodyPr>
          <a:lstStyle/>
          <a:p>
            <a:r>
              <a:rPr lang="en-US" dirty="0"/>
              <a:t>The Role of a Wound Specializing Nurse</a:t>
            </a:r>
          </a:p>
        </p:txBody>
      </p:sp>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4038254" y="525745"/>
            <a:ext cx="4623146" cy="6136044"/>
          </a:xfrm>
        </p:spPr>
        <p:txBody>
          <a:bodyPr>
            <a:noAutofit/>
          </a:bodyPr>
          <a:lstStyle/>
          <a:p>
            <a:pPr marL="727454" indent="-384563">
              <a:lnSpc>
                <a:spcPct val="107000"/>
              </a:lnSpc>
              <a:spcBef>
                <a:spcPts val="0"/>
              </a:spcBef>
              <a:spcAft>
                <a:spcPts val="0"/>
              </a:spcAft>
              <a:buFont typeface="Wingdings" panose="05000000000000000000" pitchFamily="2" charset="2"/>
              <a:buChar char="Ø"/>
              <a:tabLst>
                <a:tab pos="342892" algn="l"/>
              </a:tabLst>
            </a:pPr>
            <a:r>
              <a:rPr lang="en-US" sz="2800" dirty="0">
                <a:latin typeface="Calibri" panose="020F0502020204030204" pitchFamily="34" charset="0"/>
                <a:ea typeface="Calibri" panose="020F0502020204030204" pitchFamily="34" charset="0"/>
                <a:cs typeface="Calibri" panose="020F0502020204030204" pitchFamily="34" charset="0"/>
              </a:rPr>
              <a:t>All patients should</a:t>
            </a:r>
          </a:p>
          <a:p>
            <a:pPr marL="342891" indent="0">
              <a:lnSpc>
                <a:spcPct val="107000"/>
              </a:lnSpc>
              <a:spcBef>
                <a:spcPts val="0"/>
              </a:spcBef>
              <a:spcAft>
                <a:spcPts val="0"/>
              </a:spcAft>
              <a:buNone/>
              <a:tabLst>
                <a:tab pos="342892" algn="l"/>
              </a:tabLst>
            </a:pPr>
            <a:r>
              <a:rPr lang="en-US" sz="2800" dirty="0">
                <a:latin typeface="Calibri" panose="020F0502020204030204" pitchFamily="34" charset="0"/>
                <a:ea typeface="Calibri" panose="020F0502020204030204" pitchFamily="34" charset="0"/>
                <a:cs typeface="Calibri" panose="020F0502020204030204" pitchFamily="34" charset="0"/>
              </a:rPr>
              <a:t>	receive a weekly wound 	assessment at minimum</a:t>
            </a:r>
          </a:p>
          <a:p>
            <a:pPr marL="342891" indent="0">
              <a:lnSpc>
                <a:spcPct val="107000"/>
              </a:lnSpc>
              <a:spcBef>
                <a:spcPts val="0"/>
              </a:spcBef>
              <a:spcAft>
                <a:spcPts val="0"/>
              </a:spcAft>
              <a:buNone/>
              <a:tabLst>
                <a:tab pos="342892" algn="l"/>
              </a:tabLst>
            </a:pPr>
            <a:r>
              <a:rPr lang="en-US" sz="2800" dirty="0">
                <a:latin typeface="Calibri" panose="020F0502020204030204" pitchFamily="34" charset="0"/>
                <a:ea typeface="Calibri" panose="020F0502020204030204" pitchFamily="34" charset="0"/>
                <a:cs typeface="Calibri" panose="020F0502020204030204" pitchFamily="34" charset="0"/>
              </a:rPr>
              <a:t>	by the wound specialist</a:t>
            </a:r>
          </a:p>
          <a:p>
            <a:pPr marL="342891" indent="0">
              <a:lnSpc>
                <a:spcPct val="107000"/>
              </a:lnSpc>
              <a:spcBef>
                <a:spcPts val="0"/>
              </a:spcBef>
              <a:spcAft>
                <a:spcPts val="0"/>
              </a:spcAft>
              <a:buNone/>
              <a:tabLst>
                <a:tab pos="342892" algn="l"/>
              </a:tabLst>
            </a:pPr>
            <a:r>
              <a:rPr lang="en-US" sz="2800" dirty="0">
                <a:latin typeface="Calibri" panose="020F0502020204030204" pitchFamily="34" charset="0"/>
                <a:ea typeface="Calibri" panose="020F0502020204030204" pitchFamily="34" charset="0"/>
                <a:cs typeface="Calibri" panose="020F0502020204030204" pitchFamily="34" charset="0"/>
              </a:rPr>
              <a:t>	for healing status and 	consistency in assessment 	style.</a:t>
            </a:r>
          </a:p>
          <a:p>
            <a:pPr marL="727454" indent="-384563">
              <a:lnSpc>
                <a:spcPct val="107000"/>
              </a:lnSpc>
              <a:spcBef>
                <a:spcPts val="0"/>
              </a:spcBef>
              <a:spcAft>
                <a:spcPts val="0"/>
              </a:spcAft>
              <a:buFont typeface="Wingdings" panose="05000000000000000000" pitchFamily="2" charset="2"/>
              <a:buChar char="Ø"/>
              <a:tabLst>
                <a:tab pos="342892" algn="l"/>
              </a:tabLst>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Wingdings" panose="05000000000000000000" pitchFamily="2" charset="2"/>
              <a:buChar char="Ø"/>
              <a:tabLst>
                <a:tab pos="342892" algn="l"/>
              </a:tabLst>
            </a:pPr>
            <a:r>
              <a:rPr lang="en-US" sz="2800" dirty="0">
                <a:latin typeface="Calibri" panose="020F0502020204030204" pitchFamily="34" charset="0"/>
                <a:ea typeface="Calibri" panose="020F0502020204030204" pitchFamily="34" charset="0"/>
                <a:cs typeface="Calibri" panose="020F0502020204030204" pitchFamily="34" charset="0"/>
              </a:rPr>
              <a:t>Wound specialists should note which patients ought to have rechecks more often than once a week.</a:t>
            </a:r>
            <a:endParaRPr lang="en-US" sz="2800" dirty="0">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C8227BB0-FDB1-4D2A-AE0E-BA6358355BA1}"/>
              </a:ext>
            </a:extLst>
          </p:cNvPr>
          <p:cNvSpPr>
            <a:spLocks noGrp="1"/>
          </p:cNvSpPr>
          <p:nvPr>
            <p:ph type="body" sz="half" idx="2"/>
          </p:nvPr>
        </p:nvSpPr>
        <p:spPr>
          <a:xfrm>
            <a:off x="482600" y="3593767"/>
            <a:ext cx="2638175" cy="2298379"/>
          </a:xfrm>
        </p:spPr>
        <p:txBody>
          <a:bodyPr>
            <a:normAutofit/>
          </a:bodyPr>
          <a:lstStyle/>
          <a:p>
            <a:r>
              <a:rPr lang="en-US" sz="1600" dirty="0"/>
              <a:t>What do Wound Nurse Specialists do?</a:t>
            </a:r>
          </a:p>
        </p:txBody>
      </p:sp>
      <p:pic>
        <p:nvPicPr>
          <p:cNvPr id="7" name="Picture 2" descr="Free Stock Photo - Clipboard Clipart Png Transparent PNG - 958x1869 - Free  Download on NicePNG">
            <a:extLst>
              <a:ext uri="{FF2B5EF4-FFF2-40B4-BE49-F238E27FC236}">
                <a16:creationId xmlns:a16="http://schemas.microsoft.com/office/drawing/2014/main" id="{270F601C-9B88-4E0E-9012-B258FF95F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079" y="4742956"/>
            <a:ext cx="1233172" cy="185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976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3592286" y="430326"/>
            <a:ext cx="5069114" cy="4963070"/>
          </a:xfrm>
        </p:spPr>
        <p:txBody>
          <a:bodyPr>
            <a:noAutofit/>
          </a:bodyPr>
          <a:lstStyle/>
          <a:p>
            <a:pPr marL="342892" indent="0" algn="ctr">
              <a:lnSpc>
                <a:spcPct val="107000"/>
              </a:lnSpc>
              <a:spcBef>
                <a:spcPts val="0"/>
              </a:spcBef>
              <a:spcAft>
                <a:spcPts val="0"/>
              </a:spcAft>
              <a:buNone/>
              <a:tabLst>
                <a:tab pos="342892" algn="l"/>
              </a:tabLst>
            </a:pPr>
            <a:r>
              <a:rPr lang="en-US" sz="2400" b="1" dirty="0">
                <a:latin typeface="Calibri" panose="020F0502020204030204" pitchFamily="34" charset="0"/>
                <a:ea typeface="Calibri" panose="020F0502020204030204" pitchFamily="34" charset="0"/>
                <a:cs typeface="Calibri" panose="020F0502020204030204" pitchFamily="34" charset="0"/>
              </a:rPr>
              <a:t>Recommend Wound Care </a:t>
            </a:r>
          </a:p>
          <a:p>
            <a:pPr marL="342892" indent="0" algn="ctr">
              <a:lnSpc>
                <a:spcPct val="107000"/>
              </a:lnSpc>
              <a:spcBef>
                <a:spcPts val="0"/>
              </a:spcBef>
              <a:spcAft>
                <a:spcPts val="0"/>
              </a:spcAft>
              <a:buNone/>
              <a:tabLst>
                <a:tab pos="342892" algn="l"/>
              </a:tabLs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Wingdings" panose="05000000000000000000" pitchFamily="2" charset="2"/>
              <a:buChar char="Ø"/>
              <a:tabLst>
                <a:tab pos="342892" algn="l"/>
              </a:tabLst>
            </a:pPr>
            <a:r>
              <a:rPr lang="en-US" sz="2400" dirty="0">
                <a:latin typeface="Calibri" panose="020F0502020204030204" pitchFamily="34" charset="0"/>
                <a:ea typeface="Calibri" panose="020F0502020204030204" pitchFamily="34" charset="0"/>
                <a:cs typeface="Calibri" panose="020F0502020204030204" pitchFamily="34" charset="0"/>
              </a:rPr>
              <a:t>Wound nurses are expected to know about proper use of topical wound care items (dressings, creams, etc.) available at their facility.</a:t>
            </a:r>
          </a:p>
          <a:p>
            <a:pPr marL="727454" indent="-384563">
              <a:lnSpc>
                <a:spcPct val="107000"/>
              </a:lnSpc>
              <a:spcBef>
                <a:spcPts val="0"/>
              </a:spcBef>
              <a:spcAft>
                <a:spcPts val="0"/>
              </a:spcAft>
              <a:buFont typeface="Wingdings" panose="05000000000000000000" pitchFamily="2" charset="2"/>
              <a:buChar char="Ø"/>
              <a:tabLst>
                <a:tab pos="342892" algn="l"/>
              </a:tabLs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Wingdings" panose="05000000000000000000" pitchFamily="2" charset="2"/>
              <a:buChar char="Ø"/>
              <a:tabLst>
                <a:tab pos="342892" algn="l"/>
              </a:tabLst>
            </a:pPr>
            <a:r>
              <a:rPr lang="en-US" sz="2400" dirty="0">
                <a:latin typeface="Calibri" panose="020F0502020204030204" pitchFamily="34" charset="0"/>
                <a:ea typeface="Calibri" panose="020F0502020204030204" pitchFamily="34" charset="0"/>
                <a:cs typeface="Calibri" panose="020F0502020204030204" pitchFamily="34" charset="0"/>
              </a:rPr>
              <a:t>Wound nurses know how the body’s systems affect wound healing.</a:t>
            </a:r>
          </a:p>
          <a:p>
            <a:pPr marL="727454" indent="-384563">
              <a:lnSpc>
                <a:spcPct val="107000"/>
              </a:lnSpc>
              <a:spcBef>
                <a:spcPts val="0"/>
              </a:spcBef>
              <a:spcAft>
                <a:spcPts val="0"/>
              </a:spcAft>
              <a:buFont typeface="Wingdings" panose="05000000000000000000" pitchFamily="2" charset="2"/>
              <a:buChar char="Ø"/>
              <a:tabLst>
                <a:tab pos="342892" algn="l"/>
              </a:tabLs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Wingdings" panose="05000000000000000000" pitchFamily="2" charset="2"/>
              <a:buChar char="Ø"/>
              <a:tabLst>
                <a:tab pos="342892" algn="l"/>
              </a:tabLst>
            </a:pPr>
            <a:r>
              <a:rPr lang="en-US" sz="2400" dirty="0">
                <a:latin typeface="Calibri" panose="020F0502020204030204" pitchFamily="34" charset="0"/>
                <a:ea typeface="Calibri" panose="020F0502020204030204" pitchFamily="34" charset="0"/>
                <a:cs typeface="Calibri" panose="020F0502020204030204" pitchFamily="34" charset="0"/>
              </a:rPr>
              <a:t>Wound nurses know about adjunct therapies to topical wound therapy.</a:t>
            </a:r>
          </a:p>
        </p:txBody>
      </p:sp>
      <p:sp>
        <p:nvSpPr>
          <p:cNvPr id="9" name="Title 3">
            <a:extLst>
              <a:ext uri="{FF2B5EF4-FFF2-40B4-BE49-F238E27FC236}">
                <a16:creationId xmlns:a16="http://schemas.microsoft.com/office/drawing/2014/main" id="{37713AD4-B3A6-4E98-B7F9-789C2517EC81}"/>
              </a:ext>
            </a:extLst>
          </p:cNvPr>
          <p:cNvSpPr>
            <a:spLocks noGrp="1"/>
          </p:cNvSpPr>
          <p:nvPr>
            <p:ph type="title"/>
          </p:nvPr>
        </p:nvSpPr>
        <p:spPr>
          <a:xfrm>
            <a:off x="482600" y="1768945"/>
            <a:ext cx="2638175" cy="1570481"/>
          </a:xfrm>
        </p:spPr>
        <p:txBody>
          <a:bodyPr>
            <a:normAutofit fontScale="90000"/>
          </a:bodyPr>
          <a:lstStyle/>
          <a:p>
            <a:r>
              <a:rPr lang="en-US" dirty="0"/>
              <a:t>The Role of a Wound Specializing Nurse</a:t>
            </a:r>
          </a:p>
        </p:txBody>
      </p:sp>
      <p:sp>
        <p:nvSpPr>
          <p:cNvPr id="10" name="Text Placeholder 5">
            <a:extLst>
              <a:ext uri="{FF2B5EF4-FFF2-40B4-BE49-F238E27FC236}">
                <a16:creationId xmlns:a16="http://schemas.microsoft.com/office/drawing/2014/main" id="{0530EC65-8ABD-4820-B0CE-E7FB078D2BD6}"/>
              </a:ext>
            </a:extLst>
          </p:cNvPr>
          <p:cNvSpPr>
            <a:spLocks noGrp="1"/>
          </p:cNvSpPr>
          <p:nvPr>
            <p:ph type="body" sz="half" idx="2"/>
          </p:nvPr>
        </p:nvSpPr>
        <p:spPr>
          <a:xfrm>
            <a:off x="482600" y="3593767"/>
            <a:ext cx="2638175" cy="2298379"/>
          </a:xfrm>
        </p:spPr>
        <p:txBody>
          <a:bodyPr>
            <a:normAutofit/>
          </a:bodyPr>
          <a:lstStyle/>
          <a:p>
            <a:r>
              <a:rPr lang="en-US" sz="1600" dirty="0"/>
              <a:t>What do Wound Nurse Specialists do?</a:t>
            </a:r>
          </a:p>
        </p:txBody>
      </p:sp>
    </p:spTree>
    <p:extLst>
      <p:ext uri="{BB962C8B-B14F-4D97-AF65-F5344CB8AC3E}">
        <p14:creationId xmlns:p14="http://schemas.microsoft.com/office/powerpoint/2010/main" val="2941865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3777995" y="697952"/>
            <a:ext cx="5069114" cy="4468548"/>
          </a:xfrm>
        </p:spPr>
        <p:txBody>
          <a:bodyPr>
            <a:noAutofit/>
          </a:bodyPr>
          <a:lstStyle/>
          <a:p>
            <a:pPr marL="342892" indent="0" algn="ctr">
              <a:lnSpc>
                <a:spcPct val="107000"/>
              </a:lnSpc>
              <a:spcBef>
                <a:spcPts val="0"/>
              </a:spcBef>
              <a:spcAft>
                <a:spcPts val="0"/>
              </a:spcAft>
              <a:buNone/>
              <a:tabLst>
                <a:tab pos="342892" algn="l"/>
              </a:tabLst>
            </a:pPr>
            <a:r>
              <a:rPr lang="en-US" sz="2800" b="1" dirty="0">
                <a:latin typeface="Calibri" panose="020F0502020204030204" pitchFamily="34" charset="0"/>
                <a:ea typeface="Calibri" panose="020F0502020204030204" pitchFamily="34" charset="0"/>
                <a:cs typeface="Calibri" panose="020F0502020204030204" pitchFamily="34" charset="0"/>
              </a:rPr>
              <a:t>Recommend Wound Care </a:t>
            </a:r>
          </a:p>
          <a:p>
            <a:pPr marL="342891" indent="0">
              <a:lnSpc>
                <a:spcPct val="107000"/>
              </a:lnSpc>
              <a:spcBef>
                <a:spcPts val="0"/>
              </a:spcBef>
              <a:spcAft>
                <a:spcPts val="0"/>
              </a:spcAft>
              <a:buNone/>
              <a:tabLst>
                <a:tab pos="342892" algn="l"/>
              </a:tabLst>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Wingdings" panose="05000000000000000000" pitchFamily="2" charset="2"/>
              <a:buChar char="Ø"/>
              <a:tabLst>
                <a:tab pos="342892" algn="l"/>
              </a:tabLst>
            </a:pPr>
            <a:r>
              <a:rPr lang="en-US" sz="2800" dirty="0">
                <a:latin typeface="Calibri" panose="020F0502020204030204" pitchFamily="34" charset="0"/>
                <a:ea typeface="Calibri" panose="020F0502020204030204" pitchFamily="34" charset="0"/>
                <a:cs typeface="Calibri" panose="020F0502020204030204" pitchFamily="34" charset="0"/>
              </a:rPr>
              <a:t>Wound nurses who are not licensed independent practitioners (LIP) will require an LIP to approve recommendations into an order.</a:t>
            </a:r>
          </a:p>
          <a:p>
            <a:pPr marL="727454" indent="-384563">
              <a:lnSpc>
                <a:spcPct val="107000"/>
              </a:lnSpc>
              <a:spcBef>
                <a:spcPts val="0"/>
              </a:spcBef>
              <a:spcAft>
                <a:spcPts val="0"/>
              </a:spcAft>
              <a:buFont typeface="Wingdings" panose="05000000000000000000" pitchFamily="2" charset="2"/>
              <a:buChar char="Ø"/>
              <a:tabLst>
                <a:tab pos="342892" algn="l"/>
              </a:tabLst>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Wingdings" panose="05000000000000000000" pitchFamily="2" charset="2"/>
              <a:buChar char="Ø"/>
              <a:tabLst>
                <a:tab pos="342892" algn="l"/>
              </a:tabLst>
            </a:pPr>
            <a:r>
              <a:rPr lang="en-US" sz="2800" dirty="0">
                <a:latin typeface="Calibri" panose="020F0502020204030204" pitchFamily="34" charset="0"/>
                <a:ea typeface="Calibri" panose="020F0502020204030204" pitchFamily="34" charset="0"/>
                <a:cs typeface="Calibri" panose="020F0502020204030204" pitchFamily="34" charset="0"/>
              </a:rPr>
              <a:t>Dedicated LIP involvement is imperative for successful patient care.</a:t>
            </a:r>
          </a:p>
        </p:txBody>
      </p:sp>
      <p:sp>
        <p:nvSpPr>
          <p:cNvPr id="9" name="Title 3">
            <a:extLst>
              <a:ext uri="{FF2B5EF4-FFF2-40B4-BE49-F238E27FC236}">
                <a16:creationId xmlns:a16="http://schemas.microsoft.com/office/drawing/2014/main" id="{37713AD4-B3A6-4E98-B7F9-789C2517EC81}"/>
              </a:ext>
            </a:extLst>
          </p:cNvPr>
          <p:cNvSpPr>
            <a:spLocks noGrp="1"/>
          </p:cNvSpPr>
          <p:nvPr>
            <p:ph type="title"/>
          </p:nvPr>
        </p:nvSpPr>
        <p:spPr>
          <a:xfrm>
            <a:off x="482600" y="1768945"/>
            <a:ext cx="2638175" cy="1570481"/>
          </a:xfrm>
        </p:spPr>
        <p:txBody>
          <a:bodyPr>
            <a:normAutofit fontScale="90000"/>
          </a:bodyPr>
          <a:lstStyle/>
          <a:p>
            <a:r>
              <a:rPr lang="en-US" dirty="0"/>
              <a:t>The Role of a Wound Specializing Nurse</a:t>
            </a:r>
          </a:p>
        </p:txBody>
      </p:sp>
      <p:sp>
        <p:nvSpPr>
          <p:cNvPr id="10" name="Text Placeholder 5">
            <a:extLst>
              <a:ext uri="{FF2B5EF4-FFF2-40B4-BE49-F238E27FC236}">
                <a16:creationId xmlns:a16="http://schemas.microsoft.com/office/drawing/2014/main" id="{0530EC65-8ABD-4820-B0CE-E7FB078D2BD6}"/>
              </a:ext>
            </a:extLst>
          </p:cNvPr>
          <p:cNvSpPr>
            <a:spLocks noGrp="1"/>
          </p:cNvSpPr>
          <p:nvPr>
            <p:ph type="body" sz="half" idx="2"/>
          </p:nvPr>
        </p:nvSpPr>
        <p:spPr>
          <a:xfrm>
            <a:off x="482600" y="3593767"/>
            <a:ext cx="2638175" cy="2298379"/>
          </a:xfrm>
        </p:spPr>
        <p:txBody>
          <a:bodyPr>
            <a:normAutofit/>
          </a:bodyPr>
          <a:lstStyle/>
          <a:p>
            <a:r>
              <a:rPr lang="en-US" sz="1600" dirty="0"/>
              <a:t>What do Wound Nurse Specialists do?</a:t>
            </a:r>
          </a:p>
        </p:txBody>
      </p:sp>
    </p:spTree>
    <p:extLst>
      <p:ext uri="{BB962C8B-B14F-4D97-AF65-F5344CB8AC3E}">
        <p14:creationId xmlns:p14="http://schemas.microsoft.com/office/powerpoint/2010/main" val="4117833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3769567" y="695629"/>
            <a:ext cx="4714551" cy="4641834"/>
          </a:xfrm>
        </p:spPr>
        <p:txBody>
          <a:bodyPr>
            <a:noAutofit/>
          </a:bodyPr>
          <a:lstStyle/>
          <a:p>
            <a:pPr marL="342892" indent="0" algn="ctr">
              <a:lnSpc>
                <a:spcPct val="107000"/>
              </a:lnSpc>
              <a:spcBef>
                <a:spcPts val="0"/>
              </a:spcBef>
              <a:spcAft>
                <a:spcPts val="0"/>
              </a:spcAft>
              <a:buNone/>
              <a:tabLst>
                <a:tab pos="342892" algn="l"/>
              </a:tabLst>
            </a:pPr>
            <a:r>
              <a:rPr lang="en-US" sz="4000" b="1" dirty="0">
                <a:latin typeface="Calibri" panose="020F0502020204030204" pitchFamily="34" charset="0"/>
                <a:ea typeface="Calibri" panose="020F0502020204030204" pitchFamily="34" charset="0"/>
                <a:cs typeface="Calibri" panose="020F0502020204030204" pitchFamily="34" charset="0"/>
              </a:rPr>
              <a:t>Auditing Rooms</a:t>
            </a:r>
          </a:p>
          <a:p>
            <a:pPr marL="342892" indent="0" algn="ctr">
              <a:lnSpc>
                <a:spcPct val="107000"/>
              </a:lnSpc>
              <a:spcBef>
                <a:spcPts val="0"/>
              </a:spcBef>
              <a:spcAft>
                <a:spcPts val="0"/>
              </a:spcAft>
              <a:buNone/>
              <a:tabLst>
                <a:tab pos="342892" algn="l"/>
              </a:tabLst>
            </a:pPr>
            <a:endParaRPr lang="en-US" sz="36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Wingdings" panose="05000000000000000000" pitchFamily="2" charset="2"/>
              <a:buChar char="Ø"/>
              <a:tabLst>
                <a:tab pos="342892" algn="l"/>
              </a:tabLst>
            </a:pPr>
            <a:r>
              <a:rPr lang="en-US" sz="3600" dirty="0">
                <a:latin typeface="Calibri" panose="020F0502020204030204" pitchFamily="34" charset="0"/>
                <a:ea typeface="Calibri" panose="020F0502020204030204" pitchFamily="34" charset="0"/>
                <a:cs typeface="Calibri" panose="020F0502020204030204" pitchFamily="34" charset="0"/>
              </a:rPr>
              <a:t>A form should be created with the items to be audited in rooms with patients who have a Braden Score of 18 or less.</a:t>
            </a:r>
          </a:p>
        </p:txBody>
      </p:sp>
      <p:pic>
        <p:nvPicPr>
          <p:cNvPr id="7" name="Picture 2" descr="Computer clip art images free clipart - WikiClipArt">
            <a:extLst>
              <a:ext uri="{FF2B5EF4-FFF2-40B4-BE49-F238E27FC236}">
                <a16:creationId xmlns:a16="http://schemas.microsoft.com/office/drawing/2014/main" id="{12D4FCAC-4EFA-4FC9-83A8-56394F8F9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557" y="5159911"/>
            <a:ext cx="1757363" cy="14644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ree Clipart Of A caduceus">
            <a:extLst>
              <a:ext uri="{FF2B5EF4-FFF2-40B4-BE49-F238E27FC236}">
                <a16:creationId xmlns:a16="http://schemas.microsoft.com/office/drawing/2014/main" id="{3F452B86-9A4E-472B-91CD-23389A18A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3780" y="258142"/>
            <a:ext cx="700677" cy="87497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a:extLst>
              <a:ext uri="{FF2B5EF4-FFF2-40B4-BE49-F238E27FC236}">
                <a16:creationId xmlns:a16="http://schemas.microsoft.com/office/drawing/2014/main" id="{63254528-A3AD-40C5-B93A-323B0E933312}"/>
              </a:ext>
            </a:extLst>
          </p:cNvPr>
          <p:cNvSpPr txBox="1">
            <a:spLocks/>
          </p:cNvSpPr>
          <p:nvPr/>
        </p:nvSpPr>
        <p:spPr>
          <a:xfrm>
            <a:off x="482600" y="1768945"/>
            <a:ext cx="2638175" cy="1570481"/>
          </a:xfrm>
          <a:prstGeom prst="rect">
            <a:avLst/>
          </a:prstGeom>
        </p:spPr>
        <p:txBody>
          <a:bodyPr vert="horz" lIns="91440" tIns="45720" rIns="91440" bIns="45720" rtlCol="0" anchor="b">
            <a:normAutofit fontScale="97500"/>
          </a:bodyPr>
          <a:lstStyle>
            <a:lvl1pPr algn="l" defTabSz="685783" rtl="0" eaLnBrk="1" latinLnBrk="0" hangingPunct="1">
              <a:lnSpc>
                <a:spcPct val="90000"/>
              </a:lnSpc>
              <a:spcBef>
                <a:spcPct val="0"/>
              </a:spcBef>
              <a:buNone/>
              <a:defRPr sz="2700" b="0" i="0" kern="1200" spc="-38" baseline="0">
                <a:solidFill>
                  <a:srgbClr val="FFFFFF"/>
                </a:solidFill>
                <a:latin typeface="+mj-lt"/>
                <a:ea typeface="+mj-ea"/>
                <a:cs typeface="+mj-cs"/>
              </a:defRPr>
            </a:lvl1pPr>
          </a:lstStyle>
          <a:p>
            <a:r>
              <a:rPr lang="en-US"/>
              <a:t>The Role of a Wound Specializing Nurse</a:t>
            </a:r>
            <a:endParaRPr lang="en-US" dirty="0"/>
          </a:p>
        </p:txBody>
      </p:sp>
      <p:sp>
        <p:nvSpPr>
          <p:cNvPr id="13" name="Text Placeholder 5">
            <a:extLst>
              <a:ext uri="{FF2B5EF4-FFF2-40B4-BE49-F238E27FC236}">
                <a16:creationId xmlns:a16="http://schemas.microsoft.com/office/drawing/2014/main" id="{C107C8AB-626D-4997-92EB-7C224A6B3490}"/>
              </a:ext>
            </a:extLst>
          </p:cNvPr>
          <p:cNvSpPr txBox="1">
            <a:spLocks/>
          </p:cNvSpPr>
          <p:nvPr/>
        </p:nvSpPr>
        <p:spPr>
          <a:xfrm>
            <a:off x="482600" y="3593767"/>
            <a:ext cx="2638175" cy="2298379"/>
          </a:xfrm>
          <a:prstGeom prst="rect">
            <a:avLst/>
          </a:prstGeom>
        </p:spPr>
        <p:txBody>
          <a:bodyPr vert="horz" lIns="91440" tIns="45720" rIns="91440" bIns="45720" rtlCol="0">
            <a:normAutofit/>
          </a:bodyPr>
          <a:lstStyle>
            <a:lvl1pPr marL="0" indent="0"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None/>
              <a:defRPr sz="1350" kern="1200">
                <a:solidFill>
                  <a:srgbClr val="FFFFFF"/>
                </a:solidFill>
                <a:latin typeface="+mn-lt"/>
                <a:ea typeface="+mn-ea"/>
                <a:cs typeface="+mn-cs"/>
              </a:defRPr>
            </a:lvl1pPr>
            <a:lvl2pPr marL="342892" indent="0" algn="l" defTabSz="685783" rtl="0" eaLnBrk="1" latinLnBrk="0" hangingPunct="1">
              <a:lnSpc>
                <a:spcPct val="100000"/>
              </a:lnSpc>
              <a:spcBef>
                <a:spcPts val="150"/>
              </a:spcBef>
              <a:spcAft>
                <a:spcPts val="300"/>
              </a:spcAft>
              <a:buClrTx/>
              <a:buFont typeface="Calibri" pitchFamily="34" charset="0"/>
              <a:buNone/>
              <a:defRPr sz="900" kern="1200">
                <a:solidFill>
                  <a:schemeClr val="tx1">
                    <a:lumMod val="75000"/>
                    <a:lumOff val="25000"/>
                  </a:schemeClr>
                </a:solidFill>
                <a:latin typeface="+mn-lt"/>
                <a:ea typeface="+mn-ea"/>
                <a:cs typeface="+mn-cs"/>
              </a:defRPr>
            </a:lvl2pPr>
            <a:lvl3pPr marL="685783" indent="0" algn="l" defTabSz="685783" rtl="0" eaLnBrk="1" latinLnBrk="0" hangingPunct="1">
              <a:lnSpc>
                <a:spcPct val="100000"/>
              </a:lnSpc>
              <a:spcBef>
                <a:spcPts val="150"/>
              </a:spcBef>
              <a:spcAft>
                <a:spcPts val="300"/>
              </a:spcAft>
              <a:buClrTx/>
              <a:buFont typeface="Calibri" pitchFamily="34" charset="0"/>
              <a:buNone/>
              <a:defRPr sz="750" kern="1200">
                <a:solidFill>
                  <a:schemeClr val="tx1">
                    <a:lumMod val="75000"/>
                    <a:lumOff val="25000"/>
                  </a:schemeClr>
                </a:solidFill>
                <a:latin typeface="+mn-lt"/>
                <a:ea typeface="+mn-ea"/>
                <a:cs typeface="+mn-cs"/>
              </a:defRPr>
            </a:lvl3pPr>
            <a:lvl4pPr marL="1028675" indent="0" algn="l" defTabSz="685783" rtl="0" eaLnBrk="1" latinLnBrk="0" hangingPunct="1">
              <a:lnSpc>
                <a:spcPct val="100000"/>
              </a:lnSpc>
              <a:spcBef>
                <a:spcPts val="150"/>
              </a:spcBef>
              <a:spcAft>
                <a:spcPts val="300"/>
              </a:spcAft>
              <a:buClrTx/>
              <a:buFont typeface="Calibri" pitchFamily="34" charset="0"/>
              <a:buNone/>
              <a:defRPr sz="675" kern="1200">
                <a:solidFill>
                  <a:schemeClr val="tx1">
                    <a:lumMod val="75000"/>
                    <a:lumOff val="25000"/>
                  </a:schemeClr>
                </a:solidFill>
                <a:latin typeface="+mn-lt"/>
                <a:ea typeface="+mn-ea"/>
                <a:cs typeface="+mn-cs"/>
              </a:defRPr>
            </a:lvl4pPr>
            <a:lvl5pPr marL="1371566" indent="0" algn="l" defTabSz="685783" rtl="0" eaLnBrk="1" latinLnBrk="0" hangingPunct="1">
              <a:lnSpc>
                <a:spcPct val="100000"/>
              </a:lnSpc>
              <a:spcBef>
                <a:spcPts val="150"/>
              </a:spcBef>
              <a:spcAft>
                <a:spcPts val="300"/>
              </a:spcAft>
              <a:buClrTx/>
              <a:buFont typeface="Calibri" pitchFamily="34" charset="0"/>
              <a:buNone/>
              <a:defRPr sz="675" kern="1200">
                <a:solidFill>
                  <a:schemeClr val="tx1">
                    <a:lumMod val="75000"/>
                    <a:lumOff val="25000"/>
                  </a:schemeClr>
                </a:solidFill>
                <a:latin typeface="+mn-lt"/>
                <a:ea typeface="+mn-ea"/>
                <a:cs typeface="+mn-cs"/>
              </a:defRPr>
            </a:lvl5pPr>
            <a:lvl6pPr marL="1714457" indent="0" algn="l" defTabSz="685783" rtl="0" eaLnBrk="1" latinLnBrk="0" hangingPunct="1">
              <a:lnSpc>
                <a:spcPct val="90000"/>
              </a:lnSpc>
              <a:spcBef>
                <a:spcPts val="150"/>
              </a:spcBef>
              <a:spcAft>
                <a:spcPts val="300"/>
              </a:spcAft>
              <a:buClr>
                <a:schemeClr val="accent1"/>
              </a:buClr>
              <a:buFont typeface="Calibri" pitchFamily="34" charset="0"/>
              <a:buNone/>
              <a:defRPr sz="675" kern="1200">
                <a:solidFill>
                  <a:schemeClr val="tx1">
                    <a:lumMod val="75000"/>
                    <a:lumOff val="25000"/>
                  </a:schemeClr>
                </a:solidFill>
                <a:latin typeface="+mn-lt"/>
                <a:ea typeface="+mn-ea"/>
                <a:cs typeface="+mn-cs"/>
              </a:defRPr>
            </a:lvl6pPr>
            <a:lvl7pPr marL="2057348" indent="0" algn="l" defTabSz="685783" rtl="0" eaLnBrk="1" latinLnBrk="0" hangingPunct="1">
              <a:lnSpc>
                <a:spcPct val="90000"/>
              </a:lnSpc>
              <a:spcBef>
                <a:spcPts val="150"/>
              </a:spcBef>
              <a:spcAft>
                <a:spcPts val="300"/>
              </a:spcAft>
              <a:buClr>
                <a:schemeClr val="accent1"/>
              </a:buClr>
              <a:buFont typeface="Calibri" pitchFamily="34" charset="0"/>
              <a:buNone/>
              <a:defRPr sz="675" kern="1200">
                <a:solidFill>
                  <a:schemeClr val="tx1">
                    <a:lumMod val="75000"/>
                    <a:lumOff val="25000"/>
                  </a:schemeClr>
                </a:solidFill>
                <a:latin typeface="+mn-lt"/>
                <a:ea typeface="+mn-ea"/>
                <a:cs typeface="+mn-cs"/>
              </a:defRPr>
            </a:lvl7pPr>
            <a:lvl8pPr marL="2400240" indent="0" algn="l" defTabSz="685783" rtl="0" eaLnBrk="1" latinLnBrk="0" hangingPunct="1">
              <a:lnSpc>
                <a:spcPct val="90000"/>
              </a:lnSpc>
              <a:spcBef>
                <a:spcPts val="150"/>
              </a:spcBef>
              <a:spcAft>
                <a:spcPts val="300"/>
              </a:spcAft>
              <a:buClr>
                <a:schemeClr val="accent1"/>
              </a:buClr>
              <a:buFont typeface="Calibri" pitchFamily="34" charset="0"/>
              <a:buNone/>
              <a:defRPr sz="675" kern="1200">
                <a:solidFill>
                  <a:schemeClr val="tx1">
                    <a:lumMod val="75000"/>
                    <a:lumOff val="25000"/>
                  </a:schemeClr>
                </a:solidFill>
                <a:latin typeface="+mn-lt"/>
                <a:ea typeface="+mn-ea"/>
                <a:cs typeface="+mn-cs"/>
              </a:defRPr>
            </a:lvl8pPr>
            <a:lvl9pPr marL="2743132" indent="0" algn="l" defTabSz="685783" rtl="0" eaLnBrk="1" latinLnBrk="0" hangingPunct="1">
              <a:lnSpc>
                <a:spcPct val="90000"/>
              </a:lnSpc>
              <a:spcBef>
                <a:spcPts val="150"/>
              </a:spcBef>
              <a:spcAft>
                <a:spcPts val="300"/>
              </a:spcAft>
              <a:buClr>
                <a:schemeClr val="accent1"/>
              </a:buClr>
              <a:buFont typeface="Calibri" pitchFamily="34" charset="0"/>
              <a:buNone/>
              <a:defRPr sz="675" kern="1200">
                <a:solidFill>
                  <a:schemeClr val="tx1">
                    <a:lumMod val="75000"/>
                    <a:lumOff val="25000"/>
                  </a:schemeClr>
                </a:solidFill>
                <a:latin typeface="+mn-lt"/>
                <a:ea typeface="+mn-ea"/>
                <a:cs typeface="+mn-cs"/>
              </a:defRPr>
            </a:lvl9pPr>
          </a:lstStyle>
          <a:p>
            <a:r>
              <a:rPr lang="en-US" sz="1600" dirty="0"/>
              <a:t>What do Wound Nurse Specialists do?</a:t>
            </a:r>
          </a:p>
        </p:txBody>
      </p:sp>
    </p:spTree>
    <p:extLst>
      <p:ext uri="{BB962C8B-B14F-4D97-AF65-F5344CB8AC3E}">
        <p14:creationId xmlns:p14="http://schemas.microsoft.com/office/powerpoint/2010/main" val="407493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3769567" y="695629"/>
            <a:ext cx="4714551" cy="4641834"/>
          </a:xfrm>
        </p:spPr>
        <p:txBody>
          <a:bodyPr>
            <a:noAutofit/>
          </a:bodyPr>
          <a:lstStyle/>
          <a:p>
            <a:pPr marL="727454" indent="-384563">
              <a:lnSpc>
                <a:spcPct val="107000"/>
              </a:lnSpc>
              <a:spcBef>
                <a:spcPts val="0"/>
              </a:spcBef>
              <a:spcAft>
                <a:spcPts val="0"/>
              </a:spcAft>
              <a:buFont typeface="Wingdings" panose="05000000000000000000" pitchFamily="2" charset="2"/>
              <a:buChar char="Ø"/>
              <a:tabLst>
                <a:tab pos="342892" algn="l"/>
              </a:tabLst>
            </a:pPr>
            <a:r>
              <a:rPr lang="en-US" sz="2400" dirty="0">
                <a:latin typeface="Calibri" panose="020F0502020204030204" pitchFamily="34" charset="0"/>
                <a:ea typeface="Calibri" panose="020F0502020204030204" pitchFamily="34" charset="0"/>
                <a:cs typeface="Calibri" panose="020F0502020204030204" pitchFamily="34" charset="0"/>
              </a:rPr>
              <a:t>Audit for pressure injury prevention items.</a:t>
            </a:r>
          </a:p>
          <a:p>
            <a:pPr marL="1483855" lvl="5" indent="-384563">
              <a:lnSpc>
                <a:spcPct val="107000"/>
              </a:lnSpc>
              <a:spcBef>
                <a:spcPts val="0"/>
              </a:spcBef>
              <a:spcAft>
                <a:spcPts val="0"/>
              </a:spcAft>
              <a:buFont typeface="Wingdings" panose="05000000000000000000" pitchFamily="2" charset="2"/>
              <a:buChar char="ü"/>
              <a:tabLst>
                <a:tab pos="342892" algn="l"/>
              </a:tabLst>
            </a:pPr>
            <a:r>
              <a:rPr lang="en-US" sz="2400" dirty="0">
                <a:latin typeface="Calibri" panose="020F0502020204030204" pitchFamily="34" charset="0"/>
                <a:ea typeface="Calibri" panose="020F0502020204030204" pitchFamily="34" charset="0"/>
                <a:cs typeface="Calibri" panose="020F0502020204030204" pitchFamily="34" charset="0"/>
              </a:rPr>
              <a:t>Turning wedge or pillow </a:t>
            </a:r>
          </a:p>
          <a:p>
            <a:pPr marL="1483855" lvl="5" indent="-384563">
              <a:lnSpc>
                <a:spcPct val="107000"/>
              </a:lnSpc>
              <a:spcBef>
                <a:spcPts val="0"/>
              </a:spcBef>
              <a:spcAft>
                <a:spcPts val="0"/>
              </a:spcAft>
              <a:buFont typeface="Wingdings" panose="05000000000000000000" pitchFamily="2" charset="2"/>
              <a:buChar char="ü"/>
              <a:tabLst>
                <a:tab pos="342892" algn="l"/>
              </a:tabLst>
            </a:pPr>
            <a:r>
              <a:rPr lang="en-US" sz="2400" dirty="0">
                <a:latin typeface="Calibri" panose="020F0502020204030204" pitchFamily="34" charset="0"/>
                <a:ea typeface="Calibri" panose="020F0502020204030204" pitchFamily="34" charset="0"/>
                <a:cs typeface="Calibri" panose="020F0502020204030204" pitchFamily="34" charset="0"/>
              </a:rPr>
              <a:t>Incontinence ointment to avoid breakdown</a:t>
            </a:r>
          </a:p>
          <a:p>
            <a:pPr marL="1483855" lvl="5" indent="-384563">
              <a:lnSpc>
                <a:spcPct val="107000"/>
              </a:lnSpc>
              <a:spcBef>
                <a:spcPts val="0"/>
              </a:spcBef>
              <a:spcAft>
                <a:spcPts val="0"/>
              </a:spcAft>
              <a:buFont typeface="Wingdings" panose="05000000000000000000" pitchFamily="2" charset="2"/>
              <a:buChar char="ü"/>
              <a:tabLst>
                <a:tab pos="342892" algn="l"/>
              </a:tabLst>
            </a:pPr>
            <a:r>
              <a:rPr lang="en-US" sz="2400" dirty="0">
                <a:latin typeface="Calibri" panose="020F0502020204030204" pitchFamily="34" charset="0"/>
                <a:ea typeface="Calibri" panose="020F0502020204030204" pitchFamily="34" charset="0"/>
                <a:cs typeface="Calibri" panose="020F0502020204030204" pitchFamily="34" charset="0"/>
              </a:rPr>
              <a:t>Barrier cream for open skin related to incontinence.</a:t>
            </a:r>
          </a:p>
          <a:p>
            <a:pPr marL="1483855" lvl="5" indent="-384563">
              <a:lnSpc>
                <a:spcPct val="107000"/>
              </a:lnSpc>
              <a:spcBef>
                <a:spcPts val="0"/>
              </a:spcBef>
              <a:spcAft>
                <a:spcPts val="0"/>
              </a:spcAft>
              <a:buFont typeface="Wingdings" panose="05000000000000000000" pitchFamily="2" charset="2"/>
              <a:buChar char="ü"/>
              <a:tabLst>
                <a:tab pos="342892" algn="l"/>
              </a:tabLst>
            </a:pPr>
            <a:r>
              <a:rPr lang="en-US" sz="2400" dirty="0">
                <a:latin typeface="Calibri" panose="020F0502020204030204" pitchFamily="34" charset="0"/>
                <a:ea typeface="Calibri" panose="020F0502020204030204" pitchFamily="34" charset="0"/>
                <a:cs typeface="Calibri" panose="020F0502020204030204" pitchFamily="34" charset="0"/>
              </a:rPr>
              <a:t>Specialty support surfaces (mattresses, chair cushions, etc.) should be in place.</a:t>
            </a:r>
          </a:p>
          <a:p>
            <a:pPr marL="1483855" lvl="5" indent="-384563">
              <a:lnSpc>
                <a:spcPct val="107000"/>
              </a:lnSpc>
              <a:spcBef>
                <a:spcPts val="0"/>
              </a:spcBef>
              <a:spcAft>
                <a:spcPts val="0"/>
              </a:spcAft>
              <a:buFont typeface="Wingdings" panose="05000000000000000000" pitchFamily="2" charset="2"/>
              <a:buChar char="ü"/>
              <a:tabLst>
                <a:tab pos="342892" algn="l"/>
              </a:tabLst>
            </a:pPr>
            <a:r>
              <a:rPr lang="en-US" sz="2400" dirty="0">
                <a:latin typeface="Calibri" panose="020F0502020204030204" pitchFamily="34" charset="0"/>
                <a:ea typeface="Calibri" panose="020F0502020204030204" pitchFamily="34" charset="0"/>
                <a:cs typeface="Calibri" panose="020F0502020204030204" pitchFamily="34" charset="0"/>
              </a:rPr>
              <a:t>Ask the patient or nurse about their nutrition</a:t>
            </a:r>
          </a:p>
        </p:txBody>
      </p:sp>
      <p:pic>
        <p:nvPicPr>
          <p:cNvPr id="7" name="Picture 2" descr="Computer clip art images free clipart - WikiClipArt">
            <a:extLst>
              <a:ext uri="{FF2B5EF4-FFF2-40B4-BE49-F238E27FC236}">
                <a16:creationId xmlns:a16="http://schemas.microsoft.com/office/drawing/2014/main" id="{12D4FCAC-4EFA-4FC9-83A8-56394F8F9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557" y="5159911"/>
            <a:ext cx="1757363" cy="14644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ree Clipart Of A caduceus">
            <a:extLst>
              <a:ext uri="{FF2B5EF4-FFF2-40B4-BE49-F238E27FC236}">
                <a16:creationId xmlns:a16="http://schemas.microsoft.com/office/drawing/2014/main" id="{3F452B86-9A4E-472B-91CD-23389A18A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3780" y="258142"/>
            <a:ext cx="700677" cy="87497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a:extLst>
              <a:ext uri="{FF2B5EF4-FFF2-40B4-BE49-F238E27FC236}">
                <a16:creationId xmlns:a16="http://schemas.microsoft.com/office/drawing/2014/main" id="{63254528-A3AD-40C5-B93A-323B0E933312}"/>
              </a:ext>
            </a:extLst>
          </p:cNvPr>
          <p:cNvSpPr txBox="1">
            <a:spLocks/>
          </p:cNvSpPr>
          <p:nvPr/>
        </p:nvSpPr>
        <p:spPr>
          <a:xfrm>
            <a:off x="482600" y="1768945"/>
            <a:ext cx="2638175" cy="1570481"/>
          </a:xfrm>
          <a:prstGeom prst="rect">
            <a:avLst/>
          </a:prstGeom>
        </p:spPr>
        <p:txBody>
          <a:bodyPr vert="horz" lIns="91440" tIns="45720" rIns="91440" bIns="45720" rtlCol="0" anchor="b">
            <a:normAutofit fontScale="97500"/>
          </a:bodyPr>
          <a:lstStyle>
            <a:lvl1pPr algn="l" defTabSz="685783" rtl="0" eaLnBrk="1" latinLnBrk="0" hangingPunct="1">
              <a:lnSpc>
                <a:spcPct val="90000"/>
              </a:lnSpc>
              <a:spcBef>
                <a:spcPct val="0"/>
              </a:spcBef>
              <a:buNone/>
              <a:defRPr sz="2700" b="0" i="0" kern="1200" spc="-38" baseline="0">
                <a:solidFill>
                  <a:srgbClr val="FFFFFF"/>
                </a:solidFill>
                <a:latin typeface="+mj-lt"/>
                <a:ea typeface="+mj-ea"/>
                <a:cs typeface="+mj-cs"/>
              </a:defRPr>
            </a:lvl1pPr>
          </a:lstStyle>
          <a:p>
            <a:r>
              <a:rPr lang="en-US"/>
              <a:t>The Role of a Wound Specializing Nurse</a:t>
            </a:r>
            <a:endParaRPr lang="en-US" dirty="0"/>
          </a:p>
        </p:txBody>
      </p:sp>
      <p:sp>
        <p:nvSpPr>
          <p:cNvPr id="13" name="Text Placeholder 5">
            <a:extLst>
              <a:ext uri="{FF2B5EF4-FFF2-40B4-BE49-F238E27FC236}">
                <a16:creationId xmlns:a16="http://schemas.microsoft.com/office/drawing/2014/main" id="{C107C8AB-626D-4997-92EB-7C224A6B3490}"/>
              </a:ext>
            </a:extLst>
          </p:cNvPr>
          <p:cNvSpPr txBox="1">
            <a:spLocks/>
          </p:cNvSpPr>
          <p:nvPr/>
        </p:nvSpPr>
        <p:spPr>
          <a:xfrm>
            <a:off x="482600" y="3593767"/>
            <a:ext cx="2638175" cy="2298379"/>
          </a:xfrm>
          <a:prstGeom prst="rect">
            <a:avLst/>
          </a:prstGeom>
        </p:spPr>
        <p:txBody>
          <a:bodyPr vert="horz" lIns="91440" tIns="45720" rIns="91440" bIns="45720" rtlCol="0">
            <a:normAutofit/>
          </a:bodyPr>
          <a:lstStyle>
            <a:lvl1pPr marL="0" indent="0"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None/>
              <a:defRPr sz="1350" kern="1200">
                <a:solidFill>
                  <a:srgbClr val="FFFFFF"/>
                </a:solidFill>
                <a:latin typeface="+mn-lt"/>
                <a:ea typeface="+mn-ea"/>
                <a:cs typeface="+mn-cs"/>
              </a:defRPr>
            </a:lvl1pPr>
            <a:lvl2pPr marL="342892" indent="0" algn="l" defTabSz="685783" rtl="0" eaLnBrk="1" latinLnBrk="0" hangingPunct="1">
              <a:lnSpc>
                <a:spcPct val="100000"/>
              </a:lnSpc>
              <a:spcBef>
                <a:spcPts val="150"/>
              </a:spcBef>
              <a:spcAft>
                <a:spcPts val="300"/>
              </a:spcAft>
              <a:buClrTx/>
              <a:buFont typeface="Calibri" pitchFamily="34" charset="0"/>
              <a:buNone/>
              <a:defRPr sz="900" kern="1200">
                <a:solidFill>
                  <a:schemeClr val="tx1">
                    <a:lumMod val="75000"/>
                    <a:lumOff val="25000"/>
                  </a:schemeClr>
                </a:solidFill>
                <a:latin typeface="+mn-lt"/>
                <a:ea typeface="+mn-ea"/>
                <a:cs typeface="+mn-cs"/>
              </a:defRPr>
            </a:lvl2pPr>
            <a:lvl3pPr marL="685783" indent="0" algn="l" defTabSz="685783" rtl="0" eaLnBrk="1" latinLnBrk="0" hangingPunct="1">
              <a:lnSpc>
                <a:spcPct val="100000"/>
              </a:lnSpc>
              <a:spcBef>
                <a:spcPts val="150"/>
              </a:spcBef>
              <a:spcAft>
                <a:spcPts val="300"/>
              </a:spcAft>
              <a:buClrTx/>
              <a:buFont typeface="Calibri" pitchFamily="34" charset="0"/>
              <a:buNone/>
              <a:defRPr sz="750" kern="1200">
                <a:solidFill>
                  <a:schemeClr val="tx1">
                    <a:lumMod val="75000"/>
                    <a:lumOff val="25000"/>
                  </a:schemeClr>
                </a:solidFill>
                <a:latin typeface="+mn-lt"/>
                <a:ea typeface="+mn-ea"/>
                <a:cs typeface="+mn-cs"/>
              </a:defRPr>
            </a:lvl3pPr>
            <a:lvl4pPr marL="1028675" indent="0" algn="l" defTabSz="685783" rtl="0" eaLnBrk="1" latinLnBrk="0" hangingPunct="1">
              <a:lnSpc>
                <a:spcPct val="100000"/>
              </a:lnSpc>
              <a:spcBef>
                <a:spcPts val="150"/>
              </a:spcBef>
              <a:spcAft>
                <a:spcPts val="300"/>
              </a:spcAft>
              <a:buClrTx/>
              <a:buFont typeface="Calibri" pitchFamily="34" charset="0"/>
              <a:buNone/>
              <a:defRPr sz="675" kern="1200">
                <a:solidFill>
                  <a:schemeClr val="tx1">
                    <a:lumMod val="75000"/>
                    <a:lumOff val="25000"/>
                  </a:schemeClr>
                </a:solidFill>
                <a:latin typeface="+mn-lt"/>
                <a:ea typeface="+mn-ea"/>
                <a:cs typeface="+mn-cs"/>
              </a:defRPr>
            </a:lvl4pPr>
            <a:lvl5pPr marL="1371566" indent="0" algn="l" defTabSz="685783" rtl="0" eaLnBrk="1" latinLnBrk="0" hangingPunct="1">
              <a:lnSpc>
                <a:spcPct val="100000"/>
              </a:lnSpc>
              <a:spcBef>
                <a:spcPts val="150"/>
              </a:spcBef>
              <a:spcAft>
                <a:spcPts val="300"/>
              </a:spcAft>
              <a:buClrTx/>
              <a:buFont typeface="Calibri" pitchFamily="34" charset="0"/>
              <a:buNone/>
              <a:defRPr sz="675" kern="1200">
                <a:solidFill>
                  <a:schemeClr val="tx1">
                    <a:lumMod val="75000"/>
                    <a:lumOff val="25000"/>
                  </a:schemeClr>
                </a:solidFill>
                <a:latin typeface="+mn-lt"/>
                <a:ea typeface="+mn-ea"/>
                <a:cs typeface="+mn-cs"/>
              </a:defRPr>
            </a:lvl5pPr>
            <a:lvl6pPr marL="1714457" indent="0" algn="l" defTabSz="685783" rtl="0" eaLnBrk="1" latinLnBrk="0" hangingPunct="1">
              <a:lnSpc>
                <a:spcPct val="90000"/>
              </a:lnSpc>
              <a:spcBef>
                <a:spcPts val="150"/>
              </a:spcBef>
              <a:spcAft>
                <a:spcPts val="300"/>
              </a:spcAft>
              <a:buClr>
                <a:schemeClr val="accent1"/>
              </a:buClr>
              <a:buFont typeface="Calibri" pitchFamily="34" charset="0"/>
              <a:buNone/>
              <a:defRPr sz="675" kern="1200">
                <a:solidFill>
                  <a:schemeClr val="tx1">
                    <a:lumMod val="75000"/>
                    <a:lumOff val="25000"/>
                  </a:schemeClr>
                </a:solidFill>
                <a:latin typeface="+mn-lt"/>
                <a:ea typeface="+mn-ea"/>
                <a:cs typeface="+mn-cs"/>
              </a:defRPr>
            </a:lvl6pPr>
            <a:lvl7pPr marL="2057348" indent="0" algn="l" defTabSz="685783" rtl="0" eaLnBrk="1" latinLnBrk="0" hangingPunct="1">
              <a:lnSpc>
                <a:spcPct val="90000"/>
              </a:lnSpc>
              <a:spcBef>
                <a:spcPts val="150"/>
              </a:spcBef>
              <a:spcAft>
                <a:spcPts val="300"/>
              </a:spcAft>
              <a:buClr>
                <a:schemeClr val="accent1"/>
              </a:buClr>
              <a:buFont typeface="Calibri" pitchFamily="34" charset="0"/>
              <a:buNone/>
              <a:defRPr sz="675" kern="1200">
                <a:solidFill>
                  <a:schemeClr val="tx1">
                    <a:lumMod val="75000"/>
                    <a:lumOff val="25000"/>
                  </a:schemeClr>
                </a:solidFill>
                <a:latin typeface="+mn-lt"/>
                <a:ea typeface="+mn-ea"/>
                <a:cs typeface="+mn-cs"/>
              </a:defRPr>
            </a:lvl7pPr>
            <a:lvl8pPr marL="2400240" indent="0" algn="l" defTabSz="685783" rtl="0" eaLnBrk="1" latinLnBrk="0" hangingPunct="1">
              <a:lnSpc>
                <a:spcPct val="90000"/>
              </a:lnSpc>
              <a:spcBef>
                <a:spcPts val="150"/>
              </a:spcBef>
              <a:spcAft>
                <a:spcPts val="300"/>
              </a:spcAft>
              <a:buClr>
                <a:schemeClr val="accent1"/>
              </a:buClr>
              <a:buFont typeface="Calibri" pitchFamily="34" charset="0"/>
              <a:buNone/>
              <a:defRPr sz="675" kern="1200">
                <a:solidFill>
                  <a:schemeClr val="tx1">
                    <a:lumMod val="75000"/>
                    <a:lumOff val="25000"/>
                  </a:schemeClr>
                </a:solidFill>
                <a:latin typeface="+mn-lt"/>
                <a:ea typeface="+mn-ea"/>
                <a:cs typeface="+mn-cs"/>
              </a:defRPr>
            </a:lvl8pPr>
            <a:lvl9pPr marL="2743132" indent="0" algn="l" defTabSz="685783" rtl="0" eaLnBrk="1" latinLnBrk="0" hangingPunct="1">
              <a:lnSpc>
                <a:spcPct val="90000"/>
              </a:lnSpc>
              <a:spcBef>
                <a:spcPts val="150"/>
              </a:spcBef>
              <a:spcAft>
                <a:spcPts val="300"/>
              </a:spcAft>
              <a:buClr>
                <a:schemeClr val="accent1"/>
              </a:buClr>
              <a:buFont typeface="Calibri" pitchFamily="34" charset="0"/>
              <a:buNone/>
              <a:defRPr sz="675" kern="1200">
                <a:solidFill>
                  <a:schemeClr val="tx1">
                    <a:lumMod val="75000"/>
                    <a:lumOff val="25000"/>
                  </a:schemeClr>
                </a:solidFill>
                <a:latin typeface="+mn-lt"/>
                <a:ea typeface="+mn-ea"/>
                <a:cs typeface="+mn-cs"/>
              </a:defRPr>
            </a:lvl9pPr>
          </a:lstStyle>
          <a:p>
            <a:r>
              <a:rPr lang="en-US" sz="1600" dirty="0"/>
              <a:t>What do Wound Nurse Specialists do?</a:t>
            </a:r>
          </a:p>
        </p:txBody>
      </p:sp>
    </p:spTree>
    <p:extLst>
      <p:ext uri="{BB962C8B-B14F-4D97-AF65-F5344CB8AC3E}">
        <p14:creationId xmlns:p14="http://schemas.microsoft.com/office/powerpoint/2010/main" val="1431154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4" y="5657850"/>
            <a:ext cx="9141619"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2280285"/>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857250"/>
            <a:ext cx="9141714" cy="14287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62D4BA4A-F5ED-4D96-97AA-8E59252E95F4}"/>
              </a:ext>
            </a:extLst>
          </p:cNvPr>
          <p:cNvSpPr>
            <a:spLocks noGrp="1"/>
          </p:cNvSpPr>
          <p:nvPr>
            <p:ph type="title"/>
          </p:nvPr>
        </p:nvSpPr>
        <p:spPr>
          <a:xfrm>
            <a:off x="822960" y="1072205"/>
            <a:ext cx="7543800" cy="1088068"/>
          </a:xfrm>
        </p:spPr>
        <p:txBody>
          <a:bodyPr vert="horz" lIns="68580" tIns="34290" rIns="68580" bIns="34290" rtlCol="0" anchor="ctr">
            <a:normAutofit/>
          </a:bodyPr>
          <a:lstStyle/>
          <a:p>
            <a:pPr algn="ctr"/>
            <a:r>
              <a:rPr lang="en-US" sz="3600" dirty="0">
                <a:solidFill>
                  <a:srgbClr val="FFFFFF"/>
                </a:solidFill>
              </a:rPr>
              <a:t>History of Wound Care Nurses</a:t>
            </a:r>
          </a:p>
        </p:txBody>
      </p:sp>
      <p:sp>
        <p:nvSpPr>
          <p:cNvPr id="20" name="Rectangle 19">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7850"/>
            <a:ext cx="9144000"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 Placeholder 6">
            <a:extLst>
              <a:ext uri="{FF2B5EF4-FFF2-40B4-BE49-F238E27FC236}">
                <a16:creationId xmlns:a16="http://schemas.microsoft.com/office/drawing/2014/main" id="{B3885C2A-E2AB-420E-AB66-0B981080862C}"/>
              </a:ext>
            </a:extLst>
          </p:cNvPr>
          <p:cNvSpPr txBox="1">
            <a:spLocks/>
          </p:cNvSpPr>
          <p:nvPr/>
        </p:nvSpPr>
        <p:spPr>
          <a:xfrm>
            <a:off x="4270623" y="6028743"/>
            <a:ext cx="4758611" cy="342900"/>
          </a:xfrm>
          <a:prstGeom prst="rect">
            <a:avLst/>
          </a:prstGeom>
        </p:spPr>
        <p:txBody>
          <a:bodyPr vert="horz" lIns="0" tIns="34290" rIns="0" bIns="3429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lgn="r">
              <a:lnSpc>
                <a:spcPct val="90000"/>
              </a:lnSpc>
              <a:buFont typeface="Calibri" panose="020F0502020204030204" pitchFamily="34" charset="0"/>
              <a:buNone/>
            </a:pPr>
            <a:r>
              <a:rPr lang="en-US" sz="900" dirty="0">
                <a:solidFill>
                  <a:srgbClr val="303030"/>
                </a:solidFill>
                <a:latin typeface="arial" panose="020B0604020202020204" pitchFamily="34" charset="0"/>
              </a:rPr>
              <a:t>Corbett L. Q. (2012). Wound Care Nursing: Professional Issues and Opportunities. </a:t>
            </a:r>
            <a:r>
              <a:rPr lang="en-US" sz="900" i="1" dirty="0">
                <a:solidFill>
                  <a:srgbClr val="303030"/>
                </a:solidFill>
                <a:latin typeface="arial" panose="020B0604020202020204" pitchFamily="34" charset="0"/>
              </a:rPr>
              <a:t>Advances in wound care</a:t>
            </a:r>
            <a:r>
              <a:rPr lang="en-US" sz="900" dirty="0">
                <a:solidFill>
                  <a:srgbClr val="303030"/>
                </a:solidFill>
                <a:latin typeface="arial" panose="020B0604020202020204" pitchFamily="34" charset="0"/>
              </a:rPr>
              <a:t>, </a:t>
            </a:r>
            <a:r>
              <a:rPr lang="en-US" sz="900" i="1" dirty="0">
                <a:solidFill>
                  <a:srgbClr val="303030"/>
                </a:solidFill>
                <a:latin typeface="arial" panose="020B0604020202020204" pitchFamily="34" charset="0"/>
              </a:rPr>
              <a:t>1</a:t>
            </a:r>
            <a:r>
              <a:rPr lang="en-US" sz="900" dirty="0">
                <a:solidFill>
                  <a:srgbClr val="303030"/>
                </a:solidFill>
                <a:latin typeface="arial" panose="020B0604020202020204" pitchFamily="34" charset="0"/>
              </a:rPr>
              <a:t>(5), 189–193. https://doi.org/10.1089/wound.2011.0329</a:t>
            </a:r>
            <a:endParaRPr lang="en-US" sz="900" dirty="0"/>
          </a:p>
        </p:txBody>
      </p:sp>
      <p:sp>
        <p:nvSpPr>
          <p:cNvPr id="10" name="Content Placeholder 2">
            <a:extLst>
              <a:ext uri="{FF2B5EF4-FFF2-40B4-BE49-F238E27FC236}">
                <a16:creationId xmlns:a16="http://schemas.microsoft.com/office/drawing/2014/main" id="{F74DCF1A-0040-4347-82F3-251D8D879FAD}"/>
              </a:ext>
            </a:extLst>
          </p:cNvPr>
          <p:cNvSpPr txBox="1">
            <a:spLocks/>
          </p:cNvSpPr>
          <p:nvPr/>
        </p:nvSpPr>
        <p:spPr>
          <a:xfrm>
            <a:off x="990794" y="2531919"/>
            <a:ext cx="7543799" cy="3436504"/>
          </a:xfrm>
          <a:prstGeom prst="rect">
            <a:avLst/>
          </a:prstGeom>
        </p:spPr>
        <p:txBody>
          <a:bodyPr>
            <a:norm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000" dirty="0"/>
              <a:t>Achievement of any certification available through the WOCN–CB is defined by completion of:</a:t>
            </a:r>
          </a:p>
          <a:p>
            <a:pPr marL="1376363" indent="-461963">
              <a:buFont typeface="Wingdings" panose="05000000000000000000" pitchFamily="2" charset="2"/>
              <a:buChar char="ü"/>
            </a:pPr>
            <a:r>
              <a:rPr lang="en-US" sz="2000" dirty="0"/>
              <a:t>An approved curriculum</a:t>
            </a:r>
          </a:p>
          <a:p>
            <a:pPr marL="1376363" indent="-461963">
              <a:buFont typeface="Wingdings" panose="05000000000000000000" pitchFamily="2" charset="2"/>
              <a:buChar char="ü"/>
            </a:pPr>
            <a:r>
              <a:rPr lang="en-US" sz="2000" dirty="0"/>
              <a:t>Clinical hours with approved preceptors</a:t>
            </a:r>
          </a:p>
          <a:p>
            <a:pPr marL="1376363" indent="-461963">
              <a:buFont typeface="Wingdings" panose="05000000000000000000" pitchFamily="2" charset="2"/>
              <a:buChar char="ü"/>
            </a:pPr>
            <a:r>
              <a:rPr lang="en-US" sz="2000" dirty="0"/>
              <a:t>Extensive &amp; challenging board exams</a:t>
            </a:r>
          </a:p>
          <a:p>
            <a:pPr marL="1376363" indent="-461963">
              <a:buFont typeface="Wingdings" panose="05000000000000000000" pitchFamily="2" charset="2"/>
              <a:buChar char="ü"/>
            </a:pPr>
            <a:r>
              <a:rPr lang="en-US" sz="2000" dirty="0"/>
              <a:t>Rigorous process for re-certifying every 5 years</a:t>
            </a:r>
          </a:p>
        </p:txBody>
      </p:sp>
    </p:spTree>
    <p:extLst>
      <p:ext uri="{BB962C8B-B14F-4D97-AF65-F5344CB8AC3E}">
        <p14:creationId xmlns:p14="http://schemas.microsoft.com/office/powerpoint/2010/main" val="3628753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3767291" y="425127"/>
            <a:ext cx="5215814" cy="6007745"/>
          </a:xfrm>
        </p:spPr>
        <p:txBody>
          <a:bodyPr>
            <a:noAutofit/>
          </a:bodyPr>
          <a:lstStyle/>
          <a:p>
            <a:pPr marL="342892" indent="0" algn="ctr">
              <a:lnSpc>
                <a:spcPct val="107000"/>
              </a:lnSpc>
              <a:spcBef>
                <a:spcPts val="0"/>
              </a:spcBef>
              <a:spcAft>
                <a:spcPts val="0"/>
              </a:spcAft>
              <a:buNone/>
              <a:tabLst>
                <a:tab pos="342892" algn="l"/>
              </a:tabLst>
            </a:pPr>
            <a:r>
              <a:rPr lang="en-US" sz="2400" b="1" dirty="0">
                <a:latin typeface="Calibri" panose="020F0502020204030204" pitchFamily="34" charset="0"/>
                <a:ea typeface="Calibri" panose="020F0502020204030204" pitchFamily="34" charset="0"/>
                <a:cs typeface="Times New Roman" panose="02020603050405020304" pitchFamily="18" charset="0"/>
              </a:rPr>
              <a:t>Auditing Charts</a:t>
            </a:r>
          </a:p>
          <a:p>
            <a:pPr marL="342892" indent="0">
              <a:lnSpc>
                <a:spcPct val="107000"/>
              </a:lnSpc>
              <a:spcBef>
                <a:spcPts val="0"/>
              </a:spcBef>
              <a:spcAft>
                <a:spcPts val="0"/>
              </a:spcAft>
              <a:buNone/>
              <a:tabLst>
                <a:tab pos="342892"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892" indent="0">
              <a:lnSpc>
                <a:spcPct val="107000"/>
              </a:lnSpc>
              <a:spcBef>
                <a:spcPts val="0"/>
              </a:spcBef>
              <a:spcAft>
                <a:spcPts val="0"/>
              </a:spcAft>
              <a:buNone/>
              <a:tabLst>
                <a:tab pos="342892" algn="l"/>
              </a:tabLst>
            </a:pPr>
            <a:r>
              <a:rPr lang="en-US" sz="2000" dirty="0">
                <a:latin typeface="Calibri" panose="020F0502020204030204" pitchFamily="34" charset="0"/>
                <a:ea typeface="Calibri" panose="020F0502020204030204" pitchFamily="34" charset="0"/>
                <a:cs typeface="Times New Roman" panose="02020603050405020304" pitchFamily="18" charset="0"/>
              </a:rPr>
              <a:t>Documentation audits would include:</a:t>
            </a:r>
          </a:p>
          <a:p>
            <a:pPr marL="342892" indent="0" algn="ctr">
              <a:lnSpc>
                <a:spcPct val="107000"/>
              </a:lnSpc>
              <a:spcBef>
                <a:spcPts val="0"/>
              </a:spcBef>
              <a:spcAft>
                <a:spcPts val="0"/>
              </a:spcAft>
              <a:buNone/>
              <a:tabLst>
                <a:tab pos="342892"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154877" indent="-469094">
              <a:lnSpc>
                <a:spcPct val="107000"/>
              </a:lnSpc>
              <a:spcBef>
                <a:spcPts val="0"/>
              </a:spcBef>
              <a:spcAft>
                <a:spcPts val="0"/>
              </a:spcAft>
              <a:buFont typeface="Wingdings" panose="05000000000000000000" pitchFamily="2" charset="2"/>
              <a:buChar char="ü"/>
              <a:tabLst>
                <a:tab pos="342892" algn="l"/>
              </a:tabLst>
            </a:pPr>
            <a:r>
              <a:rPr lang="en-US" sz="2000" dirty="0">
                <a:latin typeface="Calibri" panose="020F0502020204030204" pitchFamily="34" charset="0"/>
                <a:ea typeface="Calibri" panose="020F0502020204030204" pitchFamily="34" charset="0"/>
                <a:cs typeface="Times New Roman" panose="02020603050405020304" pitchFamily="18" charset="0"/>
              </a:rPr>
              <a:t>Audit for a thorough admission assessment by the assigned nurse.</a:t>
            </a:r>
          </a:p>
          <a:p>
            <a:pPr marL="1154877" indent="-469094">
              <a:lnSpc>
                <a:spcPct val="107000"/>
              </a:lnSpc>
              <a:spcBef>
                <a:spcPts val="0"/>
              </a:spcBef>
              <a:spcAft>
                <a:spcPts val="0"/>
              </a:spcAft>
              <a:buFont typeface="Wingdings" panose="05000000000000000000" pitchFamily="2" charset="2"/>
              <a:buChar char="ü"/>
              <a:tabLst>
                <a:tab pos="342892"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154877" indent="-469094">
              <a:lnSpc>
                <a:spcPct val="107000"/>
              </a:lnSpc>
              <a:spcBef>
                <a:spcPts val="0"/>
              </a:spcBef>
              <a:spcAft>
                <a:spcPts val="0"/>
              </a:spcAft>
              <a:buFont typeface="Wingdings" panose="05000000000000000000" pitchFamily="2" charset="2"/>
              <a:buChar char="ü"/>
              <a:tabLst>
                <a:tab pos="342892" algn="l"/>
              </a:tabLst>
            </a:pPr>
            <a:r>
              <a:rPr lang="en-US" sz="2000" dirty="0">
                <a:latin typeface="Calibri" panose="020F0502020204030204" pitchFamily="34" charset="0"/>
                <a:ea typeface="Calibri" panose="020F0502020204030204" pitchFamily="34" charset="0"/>
                <a:cs typeface="Times New Roman" panose="02020603050405020304" pitchFamily="18" charset="0"/>
              </a:rPr>
              <a:t>Latest Braden score. If score is 18 or less, ensure the following is documented:</a:t>
            </a:r>
          </a:p>
          <a:p>
            <a:pPr marL="1154877" indent="-469094">
              <a:lnSpc>
                <a:spcPct val="107000"/>
              </a:lnSpc>
              <a:spcBef>
                <a:spcPts val="0"/>
              </a:spcBef>
              <a:spcAft>
                <a:spcPts val="0"/>
              </a:spcAft>
              <a:buFont typeface="Wingdings" panose="05000000000000000000" pitchFamily="2" charset="2"/>
              <a:buChar char="ü"/>
              <a:tabLst>
                <a:tab pos="342892"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371600" indent="-223838">
              <a:lnSpc>
                <a:spcPct val="107000"/>
              </a:lnSpc>
              <a:spcBef>
                <a:spcPts val="0"/>
              </a:spcBef>
              <a:spcAft>
                <a:spcPts val="0"/>
              </a:spcAft>
              <a:buFont typeface="Wingdings" panose="05000000000000000000" pitchFamily="2" charset="2"/>
              <a:buChar char="§"/>
              <a:tabLst>
                <a:tab pos="1371566" algn="l"/>
              </a:tabLst>
            </a:pPr>
            <a:r>
              <a:rPr lang="en-US" sz="2000" dirty="0">
                <a:latin typeface="Calibri" panose="020F0502020204030204" pitchFamily="34" charset="0"/>
                <a:ea typeface="Calibri" panose="020F0502020204030204" pitchFamily="34" charset="0"/>
                <a:cs typeface="Times New Roman" panose="02020603050405020304" pitchFamily="18" charset="0"/>
              </a:rPr>
              <a:t>Repositioning per schedule</a:t>
            </a:r>
          </a:p>
          <a:p>
            <a:pPr marL="1371600" indent="-223838">
              <a:lnSpc>
                <a:spcPct val="107000"/>
              </a:lnSpc>
              <a:spcBef>
                <a:spcPts val="0"/>
              </a:spcBef>
              <a:spcAft>
                <a:spcPts val="0"/>
              </a:spcAft>
              <a:buFont typeface="Wingdings" panose="05000000000000000000" pitchFamily="2" charset="2"/>
              <a:buChar char="§"/>
              <a:tabLst>
                <a:tab pos="1371566" algn="l"/>
              </a:tabLst>
            </a:pPr>
            <a:r>
              <a:rPr lang="en-US" sz="2000" dirty="0">
                <a:latin typeface="Calibri" panose="020F0502020204030204" pitchFamily="34" charset="0"/>
                <a:ea typeface="Calibri" panose="020F0502020204030204" pitchFamily="34" charset="0"/>
                <a:cs typeface="Times New Roman" panose="02020603050405020304" pitchFamily="18" charset="0"/>
              </a:rPr>
              <a:t>Incontinence prevention and cleansing for incontinence items</a:t>
            </a:r>
          </a:p>
          <a:p>
            <a:pPr marL="1371600" indent="-223838">
              <a:lnSpc>
                <a:spcPct val="107000"/>
              </a:lnSpc>
              <a:spcBef>
                <a:spcPts val="0"/>
              </a:spcBef>
              <a:spcAft>
                <a:spcPts val="0"/>
              </a:spcAft>
              <a:buFont typeface="Wingdings" panose="05000000000000000000" pitchFamily="2" charset="2"/>
              <a:buChar char="§"/>
              <a:tabLst>
                <a:tab pos="1371566" algn="l"/>
              </a:tabLst>
            </a:pPr>
            <a:r>
              <a:rPr lang="en-US" sz="2000" dirty="0">
                <a:latin typeface="Calibri" panose="020F0502020204030204" pitchFamily="34" charset="0"/>
                <a:ea typeface="Calibri" panose="020F0502020204030204" pitchFamily="34" charset="0"/>
                <a:cs typeface="Times New Roman" panose="02020603050405020304" pitchFamily="18" charset="0"/>
              </a:rPr>
              <a:t>Percent of meals eaten</a:t>
            </a:r>
          </a:p>
          <a:p>
            <a:pPr marL="1371600" indent="-223838">
              <a:lnSpc>
                <a:spcPct val="107000"/>
              </a:lnSpc>
              <a:spcBef>
                <a:spcPts val="0"/>
              </a:spcBef>
              <a:spcAft>
                <a:spcPts val="0"/>
              </a:spcAft>
              <a:buFont typeface="Wingdings" panose="05000000000000000000" pitchFamily="2" charset="2"/>
              <a:buChar char="§"/>
              <a:tabLst>
                <a:tab pos="1371566" algn="l"/>
              </a:tabLst>
            </a:pPr>
            <a:r>
              <a:rPr lang="en-US" sz="2000" dirty="0">
                <a:latin typeface="Calibri" panose="020F0502020204030204" pitchFamily="34" charset="0"/>
                <a:ea typeface="Calibri" panose="020F0502020204030204" pitchFamily="34" charset="0"/>
                <a:cs typeface="Times New Roman" panose="02020603050405020304" pitchFamily="18" charset="0"/>
              </a:rPr>
              <a:t>Specialty surfaces in use</a:t>
            </a:r>
          </a:p>
          <a:p>
            <a:pPr marL="1371600" indent="-223838">
              <a:lnSpc>
                <a:spcPct val="107000"/>
              </a:lnSpc>
              <a:spcBef>
                <a:spcPts val="0"/>
              </a:spcBef>
              <a:spcAft>
                <a:spcPts val="0"/>
              </a:spcAft>
              <a:buFont typeface="Wingdings" panose="05000000000000000000" pitchFamily="2" charset="2"/>
              <a:buChar char="§"/>
              <a:tabLst>
                <a:tab pos="1371566" algn="l"/>
              </a:tabLst>
            </a:pPr>
            <a:r>
              <a:rPr lang="en-US" sz="2000" dirty="0">
                <a:latin typeface="Calibri" panose="020F0502020204030204" pitchFamily="34" charset="0"/>
                <a:ea typeface="Calibri" panose="020F0502020204030204" pitchFamily="34" charset="0"/>
                <a:cs typeface="Times New Roman" panose="02020603050405020304" pitchFamily="18" charset="0"/>
              </a:rPr>
              <a:t>Wound care conducted properly</a:t>
            </a:r>
          </a:p>
        </p:txBody>
      </p:sp>
      <p:sp>
        <p:nvSpPr>
          <p:cNvPr id="9" name="Title 3">
            <a:extLst>
              <a:ext uri="{FF2B5EF4-FFF2-40B4-BE49-F238E27FC236}">
                <a16:creationId xmlns:a16="http://schemas.microsoft.com/office/drawing/2014/main" id="{387828C2-A74C-4595-8CBA-D115589DE04D}"/>
              </a:ext>
            </a:extLst>
          </p:cNvPr>
          <p:cNvSpPr>
            <a:spLocks noGrp="1"/>
          </p:cNvSpPr>
          <p:nvPr>
            <p:ph type="title"/>
          </p:nvPr>
        </p:nvSpPr>
        <p:spPr>
          <a:xfrm>
            <a:off x="482600" y="1768945"/>
            <a:ext cx="2638175" cy="1570481"/>
          </a:xfrm>
        </p:spPr>
        <p:txBody>
          <a:bodyPr>
            <a:normAutofit fontScale="90000"/>
          </a:bodyPr>
          <a:lstStyle/>
          <a:p>
            <a:r>
              <a:rPr lang="en-US" dirty="0"/>
              <a:t>The Role of a Wound Specializing Nurse</a:t>
            </a:r>
          </a:p>
        </p:txBody>
      </p:sp>
      <p:sp>
        <p:nvSpPr>
          <p:cNvPr id="10" name="Text Placeholder 5">
            <a:extLst>
              <a:ext uri="{FF2B5EF4-FFF2-40B4-BE49-F238E27FC236}">
                <a16:creationId xmlns:a16="http://schemas.microsoft.com/office/drawing/2014/main" id="{4E58844C-63A9-4961-8DEF-04FC5C7F312D}"/>
              </a:ext>
            </a:extLst>
          </p:cNvPr>
          <p:cNvSpPr>
            <a:spLocks noGrp="1"/>
          </p:cNvSpPr>
          <p:nvPr>
            <p:ph type="body" sz="half" idx="2"/>
          </p:nvPr>
        </p:nvSpPr>
        <p:spPr>
          <a:xfrm>
            <a:off x="482600" y="3593767"/>
            <a:ext cx="2638175" cy="2298379"/>
          </a:xfrm>
        </p:spPr>
        <p:txBody>
          <a:bodyPr>
            <a:normAutofit/>
          </a:bodyPr>
          <a:lstStyle/>
          <a:p>
            <a:r>
              <a:rPr lang="en-US" sz="1600" dirty="0"/>
              <a:t>What do Wound Nurse Specialists do?</a:t>
            </a:r>
          </a:p>
        </p:txBody>
      </p:sp>
    </p:spTree>
    <p:extLst>
      <p:ext uri="{BB962C8B-B14F-4D97-AF65-F5344CB8AC3E}">
        <p14:creationId xmlns:p14="http://schemas.microsoft.com/office/powerpoint/2010/main" val="4229075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lipart Shrugging Shoulders | Free Images at Clker.com - vector clip art  online, royalty free &amp;amp; public domain">
            <a:extLst>
              <a:ext uri="{FF2B5EF4-FFF2-40B4-BE49-F238E27FC236}">
                <a16:creationId xmlns:a16="http://schemas.microsoft.com/office/drawing/2014/main" id="{3EF521B2-3F79-47F2-8695-ED048BB1B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687" y="5084315"/>
            <a:ext cx="1372469" cy="137246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4038254" y="550516"/>
            <a:ext cx="4623146" cy="5906268"/>
          </a:xfrm>
        </p:spPr>
        <p:txBody>
          <a:bodyPr>
            <a:noAutofit/>
          </a:bodyPr>
          <a:lstStyle/>
          <a:p>
            <a:pPr marL="342892" indent="0" algn="ctr">
              <a:lnSpc>
                <a:spcPct val="107000"/>
              </a:lnSpc>
              <a:spcBef>
                <a:spcPts val="0"/>
              </a:spcBef>
              <a:spcAft>
                <a:spcPts val="0"/>
              </a:spcAft>
              <a:buNone/>
              <a:tabLst>
                <a:tab pos="342892" algn="l"/>
              </a:tabLst>
            </a:pPr>
            <a:r>
              <a:rPr lang="en-US" sz="2400" b="1" dirty="0">
                <a:latin typeface="Calibri" panose="020F0502020204030204" pitchFamily="34" charset="0"/>
                <a:ea typeface="Calibri" panose="020F0502020204030204" pitchFamily="34" charset="0"/>
                <a:cs typeface="Calibri" panose="020F0502020204030204" pitchFamily="34" charset="0"/>
              </a:rPr>
              <a:t>Educating colleagues</a:t>
            </a:r>
          </a:p>
          <a:p>
            <a:pPr marL="342892" indent="0" algn="ctr">
              <a:lnSpc>
                <a:spcPct val="107000"/>
              </a:lnSpc>
              <a:spcBef>
                <a:spcPts val="0"/>
              </a:spcBef>
              <a:spcAft>
                <a:spcPts val="0"/>
              </a:spcAft>
              <a:buNone/>
              <a:tabLst>
                <a:tab pos="342892" algn="l"/>
              </a:tabLst>
            </a:pP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Wingdings" panose="05000000000000000000" pitchFamily="2" charset="2"/>
              <a:buChar char="Ø"/>
              <a:tabLst>
                <a:tab pos="342892" algn="l"/>
              </a:tabLst>
            </a:pPr>
            <a:r>
              <a:rPr lang="en-US" sz="2000" dirty="0">
                <a:latin typeface="Calibri" panose="020F0502020204030204" pitchFamily="34" charset="0"/>
                <a:ea typeface="Calibri" panose="020F0502020204030204" pitchFamily="34" charset="0"/>
                <a:cs typeface="Calibri" panose="020F0502020204030204" pitchFamily="34" charset="0"/>
              </a:rPr>
              <a:t>Nurses learn a lot in school. The problem with skin and wounds is it is covered in only one hour or so.  So, the education is wanting, and…</a:t>
            </a:r>
          </a:p>
          <a:p>
            <a:pPr marL="727454" indent="-384563">
              <a:lnSpc>
                <a:spcPct val="107000"/>
              </a:lnSpc>
              <a:spcBef>
                <a:spcPts val="0"/>
              </a:spcBef>
              <a:spcAft>
                <a:spcPts val="0"/>
              </a:spcAft>
              <a:buFont typeface="Wingdings" panose="05000000000000000000" pitchFamily="2" charset="2"/>
              <a:buChar char="Ø"/>
              <a:tabLst>
                <a:tab pos="342892" algn="l"/>
              </a:tabLs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Wingdings" panose="05000000000000000000" pitchFamily="2" charset="2"/>
              <a:buChar char="Ø"/>
              <a:tabLst>
                <a:tab pos="342892" algn="l"/>
              </a:tabLst>
            </a:pPr>
            <a:r>
              <a:rPr lang="en-US" sz="2000" dirty="0">
                <a:latin typeface="Calibri" panose="020F0502020204030204" pitchFamily="34" charset="0"/>
                <a:ea typeface="Calibri" panose="020F0502020204030204" pitchFamily="34" charset="0"/>
                <a:cs typeface="Calibri" panose="020F0502020204030204" pitchFamily="34" charset="0"/>
              </a:rPr>
              <a:t>Nurses also lose some of what they learned, which is natural.  “Use it or lose it” as they say.</a:t>
            </a:r>
          </a:p>
          <a:p>
            <a:pPr marL="727454" indent="-384563">
              <a:lnSpc>
                <a:spcPct val="107000"/>
              </a:lnSpc>
              <a:spcBef>
                <a:spcPts val="0"/>
              </a:spcBef>
              <a:spcAft>
                <a:spcPts val="0"/>
              </a:spcAft>
              <a:buFont typeface="Wingdings" panose="05000000000000000000" pitchFamily="2" charset="2"/>
              <a:buChar char="Ø"/>
              <a:tabLst>
                <a:tab pos="342892" algn="l"/>
              </a:tabLs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727454" indent="-384563">
              <a:lnSpc>
                <a:spcPct val="107000"/>
              </a:lnSpc>
              <a:spcBef>
                <a:spcPts val="0"/>
              </a:spcBef>
              <a:spcAft>
                <a:spcPts val="0"/>
              </a:spcAft>
              <a:buFont typeface="Wingdings" panose="05000000000000000000" pitchFamily="2" charset="2"/>
              <a:buChar char="Ø"/>
              <a:tabLst>
                <a:tab pos="342892" algn="l"/>
              </a:tabLst>
            </a:pPr>
            <a:r>
              <a:rPr lang="en-US" sz="2000" dirty="0">
                <a:latin typeface="Calibri" panose="020F0502020204030204" pitchFamily="34" charset="0"/>
                <a:ea typeface="Calibri" panose="020F0502020204030204" pitchFamily="34" charset="0"/>
                <a:cs typeface="Calibri" panose="020F0502020204030204" pitchFamily="34" charset="0"/>
              </a:rPr>
              <a:t>The WTA-C will approach their colleagues in real time to offer kudos whenever possible and set goals where gaps in knowledge or practice are occurring.</a:t>
            </a:r>
          </a:p>
        </p:txBody>
      </p:sp>
      <p:sp>
        <p:nvSpPr>
          <p:cNvPr id="10" name="Title 3">
            <a:extLst>
              <a:ext uri="{FF2B5EF4-FFF2-40B4-BE49-F238E27FC236}">
                <a16:creationId xmlns:a16="http://schemas.microsoft.com/office/drawing/2014/main" id="{035F6838-8143-435E-8901-18F56BB699BF}"/>
              </a:ext>
            </a:extLst>
          </p:cNvPr>
          <p:cNvSpPr>
            <a:spLocks noGrp="1"/>
          </p:cNvSpPr>
          <p:nvPr>
            <p:ph type="title"/>
          </p:nvPr>
        </p:nvSpPr>
        <p:spPr>
          <a:xfrm>
            <a:off x="482600" y="1768945"/>
            <a:ext cx="2638175" cy="1570481"/>
          </a:xfrm>
        </p:spPr>
        <p:txBody>
          <a:bodyPr>
            <a:normAutofit fontScale="90000"/>
          </a:bodyPr>
          <a:lstStyle/>
          <a:p>
            <a:r>
              <a:rPr lang="en-US" dirty="0"/>
              <a:t>The Role of a Wound Specializing Nurse</a:t>
            </a:r>
          </a:p>
        </p:txBody>
      </p:sp>
      <p:sp>
        <p:nvSpPr>
          <p:cNvPr id="11" name="Text Placeholder 5">
            <a:extLst>
              <a:ext uri="{FF2B5EF4-FFF2-40B4-BE49-F238E27FC236}">
                <a16:creationId xmlns:a16="http://schemas.microsoft.com/office/drawing/2014/main" id="{27BDF5E5-CFE8-46AC-AF7F-478174F0ADD7}"/>
              </a:ext>
            </a:extLst>
          </p:cNvPr>
          <p:cNvSpPr>
            <a:spLocks noGrp="1"/>
          </p:cNvSpPr>
          <p:nvPr>
            <p:ph type="body" sz="half" idx="2"/>
          </p:nvPr>
        </p:nvSpPr>
        <p:spPr>
          <a:xfrm>
            <a:off x="482600" y="3593767"/>
            <a:ext cx="2638175" cy="2298379"/>
          </a:xfrm>
        </p:spPr>
        <p:txBody>
          <a:bodyPr>
            <a:normAutofit/>
          </a:bodyPr>
          <a:lstStyle/>
          <a:p>
            <a:r>
              <a:rPr lang="en-US" sz="1600" dirty="0"/>
              <a:t>What do Wound Nurse Specialists do?</a:t>
            </a:r>
          </a:p>
        </p:txBody>
      </p:sp>
    </p:spTree>
    <p:extLst>
      <p:ext uri="{BB962C8B-B14F-4D97-AF65-F5344CB8AC3E}">
        <p14:creationId xmlns:p14="http://schemas.microsoft.com/office/powerpoint/2010/main" val="1742572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4038254" y="593166"/>
            <a:ext cx="4623146" cy="4149790"/>
          </a:xfrm>
        </p:spPr>
        <p:txBody>
          <a:bodyPr>
            <a:normAutofit/>
          </a:bodyPr>
          <a:lstStyle/>
          <a:p>
            <a:pPr marL="342892" indent="0" algn="ctr">
              <a:lnSpc>
                <a:spcPct val="107000"/>
              </a:lnSpc>
              <a:spcBef>
                <a:spcPts val="0"/>
              </a:spcBef>
              <a:spcAft>
                <a:spcPts val="0"/>
              </a:spcAft>
              <a:buNone/>
              <a:tabLst>
                <a:tab pos="342892" algn="l"/>
              </a:tabLst>
            </a:pPr>
            <a:r>
              <a:rPr lang="en-US" sz="2400" b="1" dirty="0">
                <a:latin typeface="Calibri" panose="020F0502020204030204" pitchFamily="34" charset="0"/>
                <a:ea typeface="Calibri" panose="020F0502020204030204" pitchFamily="34" charset="0"/>
                <a:cs typeface="Calibri" panose="020F0502020204030204" pitchFamily="34" charset="0"/>
              </a:rPr>
              <a:t>Network With Other Wound Specialists</a:t>
            </a:r>
          </a:p>
          <a:p>
            <a:pPr marL="342892" indent="0" algn="ctr">
              <a:lnSpc>
                <a:spcPct val="107000"/>
              </a:lnSpc>
              <a:spcBef>
                <a:spcPts val="0"/>
              </a:spcBef>
              <a:spcAft>
                <a:spcPts val="0"/>
              </a:spcAft>
              <a:buNone/>
              <a:tabLst>
                <a:tab pos="342892" algn="l"/>
              </a:tabLs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600060" indent="-257168">
              <a:lnSpc>
                <a:spcPct val="107000"/>
              </a:lnSpc>
              <a:spcBef>
                <a:spcPts val="0"/>
              </a:spcBef>
              <a:spcAft>
                <a:spcPts val="0"/>
              </a:spcAft>
              <a:buFont typeface="Wingdings" panose="05000000000000000000" pitchFamily="2" charset="2"/>
              <a:buChar char="Ø"/>
              <a:tabLst>
                <a:tab pos="342892" algn="l"/>
              </a:tabLst>
            </a:pPr>
            <a:r>
              <a:rPr lang="en-US" sz="2000" dirty="0">
                <a:latin typeface="Calibri" panose="020F0502020204030204" pitchFamily="34" charset="0"/>
                <a:ea typeface="Calibri" panose="020F0502020204030204" pitchFamily="34" charset="0"/>
                <a:cs typeface="Calibri" panose="020F0502020204030204" pitchFamily="34" charset="0"/>
              </a:rPr>
              <a:t>Budget for sending the WTA-C to a national conference yearly.  You can offer this as a perk to the job, since many facilities won’t pay to do so.  It’s a bad idea not to pay.</a:t>
            </a:r>
          </a:p>
          <a:p>
            <a:pPr marL="600060" indent="-257168">
              <a:lnSpc>
                <a:spcPct val="107000"/>
              </a:lnSpc>
              <a:spcBef>
                <a:spcPts val="0"/>
              </a:spcBef>
              <a:spcAft>
                <a:spcPts val="0"/>
              </a:spcAft>
              <a:buFont typeface="Wingdings" panose="05000000000000000000" pitchFamily="2" charset="2"/>
              <a:buChar char="Ø"/>
              <a:tabLst>
                <a:tab pos="342892" algn="l"/>
              </a:tabLs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600060" indent="-257168">
              <a:lnSpc>
                <a:spcPct val="107000"/>
              </a:lnSpc>
              <a:spcBef>
                <a:spcPts val="0"/>
              </a:spcBef>
              <a:spcAft>
                <a:spcPts val="0"/>
              </a:spcAft>
              <a:buFont typeface="Wingdings" panose="05000000000000000000" pitchFamily="2" charset="2"/>
              <a:buChar char="Ø"/>
              <a:tabLst>
                <a:tab pos="342892" algn="l"/>
              </a:tabLst>
            </a:pPr>
            <a:r>
              <a:rPr lang="en-US" sz="2000" dirty="0">
                <a:latin typeface="Calibri" panose="020F0502020204030204" pitchFamily="34" charset="0"/>
                <a:ea typeface="Calibri" panose="020F0502020204030204" pitchFamily="34" charset="0"/>
                <a:cs typeface="Calibri" panose="020F0502020204030204" pitchFamily="34" charset="0"/>
              </a:rPr>
              <a:t>Local and regional wound specialist groups exist, and the WTA-C should join and participate. </a:t>
            </a:r>
          </a:p>
          <a:p>
            <a:pPr marL="342892" indent="0" algn="ctr">
              <a:lnSpc>
                <a:spcPct val="107000"/>
              </a:lnSpc>
              <a:spcBef>
                <a:spcPts val="0"/>
              </a:spcBef>
              <a:spcAft>
                <a:spcPts val="0"/>
              </a:spcAft>
              <a:buNone/>
              <a:tabLst>
                <a:tab pos="342892" algn="l"/>
              </a:tabLs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892" indent="0" algn="ctr">
              <a:lnSpc>
                <a:spcPct val="107000"/>
              </a:lnSpc>
              <a:spcBef>
                <a:spcPts val="0"/>
              </a:spcBef>
              <a:spcAft>
                <a:spcPts val="0"/>
              </a:spcAft>
              <a:buNone/>
              <a:tabLst>
                <a:tab pos="342892" algn="l"/>
              </a:tabLs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892" indent="0" algn="ctr">
              <a:lnSpc>
                <a:spcPct val="107000"/>
              </a:lnSpc>
              <a:spcBef>
                <a:spcPts val="0"/>
              </a:spcBef>
              <a:spcAft>
                <a:spcPts val="0"/>
              </a:spcAft>
              <a:buNone/>
              <a:tabLst>
                <a:tab pos="342892" algn="l"/>
              </a:tabLst>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pic>
        <p:nvPicPr>
          <p:cNvPr id="7" name="Picture 2" descr="111,906 Nurse Vector Images - Free &amp;amp; Royalty-free Nurse Vectors |  Depositphotos®">
            <a:extLst>
              <a:ext uri="{FF2B5EF4-FFF2-40B4-BE49-F238E27FC236}">
                <a16:creationId xmlns:a16="http://schemas.microsoft.com/office/drawing/2014/main" id="{6A82A1A4-8DA0-4455-A4BC-D17D9083D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871" y="5049710"/>
            <a:ext cx="2509085" cy="150545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a:extLst>
              <a:ext uri="{FF2B5EF4-FFF2-40B4-BE49-F238E27FC236}">
                <a16:creationId xmlns:a16="http://schemas.microsoft.com/office/drawing/2014/main" id="{D024E8E3-22C6-4ADB-9825-F064C8B64357}"/>
              </a:ext>
            </a:extLst>
          </p:cNvPr>
          <p:cNvSpPr>
            <a:spLocks noGrp="1"/>
          </p:cNvSpPr>
          <p:nvPr>
            <p:ph type="title"/>
          </p:nvPr>
        </p:nvSpPr>
        <p:spPr>
          <a:xfrm>
            <a:off x="482600" y="1768945"/>
            <a:ext cx="2638175" cy="1570481"/>
          </a:xfrm>
        </p:spPr>
        <p:txBody>
          <a:bodyPr>
            <a:normAutofit fontScale="90000"/>
          </a:bodyPr>
          <a:lstStyle/>
          <a:p>
            <a:r>
              <a:rPr lang="en-US" dirty="0"/>
              <a:t>The Role of a Wound Specializing Nurse</a:t>
            </a:r>
          </a:p>
        </p:txBody>
      </p:sp>
      <p:sp>
        <p:nvSpPr>
          <p:cNvPr id="13" name="Text Placeholder 5">
            <a:extLst>
              <a:ext uri="{FF2B5EF4-FFF2-40B4-BE49-F238E27FC236}">
                <a16:creationId xmlns:a16="http://schemas.microsoft.com/office/drawing/2014/main" id="{BA5B8D59-8AFA-4886-AFDA-2BF148C6CF05}"/>
              </a:ext>
            </a:extLst>
          </p:cNvPr>
          <p:cNvSpPr>
            <a:spLocks noGrp="1"/>
          </p:cNvSpPr>
          <p:nvPr>
            <p:ph type="body" sz="half" idx="2"/>
          </p:nvPr>
        </p:nvSpPr>
        <p:spPr>
          <a:xfrm>
            <a:off x="482600" y="3593767"/>
            <a:ext cx="2638175" cy="2298379"/>
          </a:xfrm>
        </p:spPr>
        <p:txBody>
          <a:bodyPr>
            <a:normAutofit/>
          </a:bodyPr>
          <a:lstStyle/>
          <a:p>
            <a:r>
              <a:rPr lang="en-US" sz="1600" dirty="0"/>
              <a:t>What do Wound Nurse Specialists do?</a:t>
            </a:r>
          </a:p>
        </p:txBody>
      </p:sp>
    </p:spTree>
    <p:extLst>
      <p:ext uri="{BB962C8B-B14F-4D97-AF65-F5344CB8AC3E}">
        <p14:creationId xmlns:p14="http://schemas.microsoft.com/office/powerpoint/2010/main" val="2834688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3840237" y="615100"/>
            <a:ext cx="4821163" cy="5277046"/>
          </a:xfrm>
        </p:spPr>
        <p:txBody>
          <a:bodyPr>
            <a:noAutofit/>
          </a:bodyPr>
          <a:lstStyle/>
          <a:p>
            <a:pPr marL="342892" indent="0" algn="ctr">
              <a:lnSpc>
                <a:spcPct val="107000"/>
              </a:lnSpc>
              <a:spcBef>
                <a:spcPts val="0"/>
              </a:spcBef>
              <a:spcAft>
                <a:spcPts val="0"/>
              </a:spcAft>
              <a:buNone/>
              <a:tabLst>
                <a:tab pos="342892" algn="l"/>
              </a:tabLst>
            </a:pPr>
            <a:r>
              <a:rPr lang="en-US" sz="2800" b="1" dirty="0">
                <a:latin typeface="Calibri" panose="020F0502020204030204" pitchFamily="34" charset="0"/>
                <a:ea typeface="Calibri" panose="020F0502020204030204" pitchFamily="34" charset="0"/>
                <a:cs typeface="Calibri" panose="020F0502020204030204" pitchFamily="34" charset="0"/>
              </a:rPr>
              <a:t>Identify</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892" indent="0">
              <a:lnSpc>
                <a:spcPct val="107000"/>
              </a:lnSpc>
              <a:spcBef>
                <a:spcPts val="0"/>
              </a:spcBef>
              <a:spcAft>
                <a:spcPts val="0"/>
              </a:spcAft>
              <a:buNone/>
              <a:tabLst>
                <a:tab pos="342892" algn="l"/>
              </a:tabLst>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858838" indent="-401638">
              <a:lnSpc>
                <a:spcPct val="107000"/>
              </a:lnSpc>
              <a:spcBef>
                <a:spcPts val="0"/>
              </a:spcBef>
              <a:spcAft>
                <a:spcPts val="0"/>
              </a:spcAft>
              <a:buFont typeface="Wingdings" panose="05000000000000000000" pitchFamily="2" charset="2"/>
              <a:buChar char="ü"/>
              <a:tabLst>
                <a:tab pos="341313" algn="l"/>
                <a:tab pos="801688" algn="l"/>
              </a:tabLst>
            </a:pPr>
            <a:r>
              <a:rPr lang="en-US" sz="2800" dirty="0">
                <a:latin typeface="Calibri" panose="020F0502020204030204" pitchFamily="34" charset="0"/>
                <a:ea typeface="Calibri" panose="020F0502020204030204" pitchFamily="34" charset="0"/>
                <a:cs typeface="Calibri" panose="020F0502020204030204" pitchFamily="34" charset="0"/>
              </a:rPr>
              <a:t>Threatening risk &amp; legal issues</a:t>
            </a:r>
          </a:p>
          <a:p>
            <a:pPr marL="858838" indent="-401638">
              <a:lnSpc>
                <a:spcPct val="107000"/>
              </a:lnSpc>
              <a:spcBef>
                <a:spcPts val="0"/>
              </a:spcBef>
              <a:spcAft>
                <a:spcPts val="0"/>
              </a:spcAft>
              <a:buFont typeface="Wingdings" panose="05000000000000000000" pitchFamily="2" charset="2"/>
              <a:buChar char="ü"/>
              <a:tabLst>
                <a:tab pos="341313" algn="l"/>
                <a:tab pos="801688" algn="l"/>
              </a:tabLst>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858838" indent="-401638">
              <a:lnSpc>
                <a:spcPct val="107000"/>
              </a:lnSpc>
              <a:spcBef>
                <a:spcPts val="0"/>
              </a:spcBef>
              <a:spcAft>
                <a:spcPts val="0"/>
              </a:spcAft>
              <a:buFont typeface="Wingdings" panose="05000000000000000000" pitchFamily="2" charset="2"/>
              <a:buChar char="ü"/>
              <a:tabLst>
                <a:tab pos="341313" algn="l"/>
                <a:tab pos="801688" algn="l"/>
              </a:tabLst>
            </a:pPr>
            <a:r>
              <a:rPr lang="en-US" sz="2800" dirty="0">
                <a:latin typeface="Calibri" panose="020F0502020204030204" pitchFamily="34" charset="0"/>
                <a:ea typeface="Calibri" panose="020F0502020204030204" pitchFamily="34" charset="0"/>
                <a:cs typeface="Calibri" panose="020F0502020204030204" pitchFamily="34" charset="0"/>
              </a:rPr>
              <a:t>Unyielding colleagues</a:t>
            </a:r>
          </a:p>
          <a:p>
            <a:pPr marL="858838" indent="-401638">
              <a:lnSpc>
                <a:spcPct val="107000"/>
              </a:lnSpc>
              <a:spcBef>
                <a:spcPts val="0"/>
              </a:spcBef>
              <a:spcAft>
                <a:spcPts val="0"/>
              </a:spcAft>
              <a:buFont typeface="Wingdings" panose="05000000000000000000" pitchFamily="2" charset="2"/>
              <a:buChar char="ü"/>
              <a:tabLst>
                <a:tab pos="341313" algn="l"/>
                <a:tab pos="801688" algn="l"/>
              </a:tabLst>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858838" indent="-401638">
              <a:lnSpc>
                <a:spcPct val="107000"/>
              </a:lnSpc>
              <a:spcBef>
                <a:spcPts val="0"/>
              </a:spcBef>
              <a:spcAft>
                <a:spcPts val="0"/>
              </a:spcAft>
              <a:buFont typeface="Wingdings" panose="05000000000000000000" pitchFamily="2" charset="2"/>
              <a:buChar char="ü"/>
              <a:tabLst>
                <a:tab pos="341313" algn="l"/>
                <a:tab pos="801688" algn="l"/>
              </a:tabLst>
            </a:pPr>
            <a:r>
              <a:rPr lang="en-US" sz="2800" dirty="0">
                <a:latin typeface="Calibri" panose="020F0502020204030204" pitchFamily="34" charset="0"/>
                <a:ea typeface="Calibri" panose="020F0502020204030204" pitchFamily="34" charset="0"/>
                <a:cs typeface="Calibri" panose="020F0502020204030204" pitchFamily="34" charset="0"/>
              </a:rPr>
              <a:t>Room for improved care or products</a:t>
            </a:r>
          </a:p>
          <a:p>
            <a:pPr marL="858838" indent="-401638">
              <a:lnSpc>
                <a:spcPct val="107000"/>
              </a:lnSpc>
              <a:spcBef>
                <a:spcPts val="0"/>
              </a:spcBef>
              <a:spcAft>
                <a:spcPts val="0"/>
              </a:spcAft>
              <a:buFont typeface="Wingdings" panose="05000000000000000000" pitchFamily="2" charset="2"/>
              <a:buChar char="ü"/>
              <a:tabLst>
                <a:tab pos="341313" algn="l"/>
                <a:tab pos="801688" algn="l"/>
              </a:tabLst>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858838" indent="-401638">
              <a:lnSpc>
                <a:spcPct val="107000"/>
              </a:lnSpc>
              <a:spcBef>
                <a:spcPts val="0"/>
              </a:spcBef>
              <a:spcAft>
                <a:spcPts val="0"/>
              </a:spcAft>
              <a:buFont typeface="Wingdings" panose="05000000000000000000" pitchFamily="2" charset="2"/>
              <a:buChar char="ü"/>
              <a:tabLst>
                <a:tab pos="341313" algn="l"/>
                <a:tab pos="801688" algn="l"/>
              </a:tabLst>
            </a:pPr>
            <a:r>
              <a:rPr lang="en-US" sz="2800" dirty="0">
                <a:latin typeface="Calibri" panose="020F0502020204030204" pitchFamily="34" charset="0"/>
                <a:ea typeface="Calibri" panose="020F0502020204030204" pitchFamily="34" charset="0"/>
                <a:cs typeface="Calibri" panose="020F0502020204030204" pitchFamily="34" charset="0"/>
              </a:rPr>
              <a:t>Multiple avenues to cost savings</a:t>
            </a:r>
            <a:endParaRPr lang="en-US" sz="2800" dirty="0">
              <a:latin typeface="Calibri" panose="020F0502020204030204" pitchFamily="34" charset="0"/>
              <a:cs typeface="Calibri" panose="020F0502020204030204" pitchFamily="34" charset="0"/>
            </a:endParaRPr>
          </a:p>
        </p:txBody>
      </p:sp>
      <p:sp>
        <p:nvSpPr>
          <p:cNvPr id="11" name="Title 3">
            <a:extLst>
              <a:ext uri="{FF2B5EF4-FFF2-40B4-BE49-F238E27FC236}">
                <a16:creationId xmlns:a16="http://schemas.microsoft.com/office/drawing/2014/main" id="{DE6306D5-FB24-472E-9A80-85A0DF49DA66}"/>
              </a:ext>
            </a:extLst>
          </p:cNvPr>
          <p:cNvSpPr>
            <a:spLocks noGrp="1"/>
          </p:cNvSpPr>
          <p:nvPr>
            <p:ph type="title"/>
          </p:nvPr>
        </p:nvSpPr>
        <p:spPr>
          <a:xfrm>
            <a:off x="482600" y="1768945"/>
            <a:ext cx="2638175" cy="1570481"/>
          </a:xfrm>
        </p:spPr>
        <p:txBody>
          <a:bodyPr>
            <a:normAutofit fontScale="90000"/>
          </a:bodyPr>
          <a:lstStyle/>
          <a:p>
            <a:r>
              <a:rPr lang="en-US" dirty="0"/>
              <a:t>The Role of a Wound Specializing Nurse</a:t>
            </a:r>
          </a:p>
        </p:txBody>
      </p:sp>
      <p:sp>
        <p:nvSpPr>
          <p:cNvPr id="12" name="Text Placeholder 5">
            <a:extLst>
              <a:ext uri="{FF2B5EF4-FFF2-40B4-BE49-F238E27FC236}">
                <a16:creationId xmlns:a16="http://schemas.microsoft.com/office/drawing/2014/main" id="{8FA0DFC1-6EAB-4D55-931F-A119E9777DD7}"/>
              </a:ext>
            </a:extLst>
          </p:cNvPr>
          <p:cNvSpPr>
            <a:spLocks noGrp="1"/>
          </p:cNvSpPr>
          <p:nvPr>
            <p:ph type="body" sz="half" idx="2"/>
          </p:nvPr>
        </p:nvSpPr>
        <p:spPr>
          <a:xfrm>
            <a:off x="482600" y="3593767"/>
            <a:ext cx="2638175" cy="2298379"/>
          </a:xfrm>
        </p:spPr>
        <p:txBody>
          <a:bodyPr>
            <a:normAutofit/>
          </a:bodyPr>
          <a:lstStyle/>
          <a:p>
            <a:r>
              <a:rPr lang="en-US" sz="1600" dirty="0"/>
              <a:t>What do Wound Nurse Specialists do?</a:t>
            </a:r>
          </a:p>
        </p:txBody>
      </p:sp>
    </p:spTree>
    <p:extLst>
      <p:ext uri="{BB962C8B-B14F-4D97-AF65-F5344CB8AC3E}">
        <p14:creationId xmlns:p14="http://schemas.microsoft.com/office/powerpoint/2010/main" val="1944040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3840237" y="427630"/>
            <a:ext cx="4821163" cy="5277046"/>
          </a:xfrm>
        </p:spPr>
        <p:txBody>
          <a:bodyPr>
            <a:noAutofit/>
          </a:bodyPr>
          <a:lstStyle/>
          <a:p>
            <a:pPr marL="342892" indent="0" algn="ctr">
              <a:lnSpc>
                <a:spcPct val="107000"/>
              </a:lnSpc>
              <a:spcBef>
                <a:spcPts val="0"/>
              </a:spcBef>
              <a:spcAft>
                <a:spcPts val="0"/>
              </a:spcAft>
              <a:buNone/>
              <a:tabLst>
                <a:tab pos="342892" algn="l"/>
              </a:tabLst>
            </a:pPr>
            <a:r>
              <a:rPr lang="en-US" sz="2800" b="1" dirty="0">
                <a:latin typeface="Calibri" panose="020F0502020204030204" pitchFamily="34" charset="0"/>
                <a:ea typeface="Calibri" panose="020F0502020204030204" pitchFamily="34" charset="0"/>
                <a:cs typeface="Calibri" panose="020F0502020204030204" pitchFamily="34" charset="0"/>
              </a:rPr>
              <a:t>Identify Risk &amp; Legal Issues</a:t>
            </a:r>
          </a:p>
          <a:p>
            <a:pPr marL="685792" indent="-342900" algn="ctr">
              <a:lnSpc>
                <a:spcPct val="107000"/>
              </a:lnSpc>
              <a:spcBef>
                <a:spcPts val="0"/>
              </a:spcBef>
              <a:spcAft>
                <a:spcPts val="0"/>
              </a:spcAft>
              <a:buFont typeface="Wingdings" panose="05000000000000000000" pitchFamily="2" charset="2"/>
              <a:buChar char="Ø"/>
              <a:tabLst>
                <a:tab pos="342892" algn="l"/>
              </a:tabLst>
            </a:pPr>
            <a:endParaRPr lang="en-US" sz="2800" b="1" dirty="0">
              <a:latin typeface="Calibri" panose="020F0502020204030204" pitchFamily="34" charset="0"/>
              <a:ea typeface="Calibri" panose="020F0502020204030204" pitchFamily="34" charset="0"/>
              <a:cs typeface="Calibri" panose="020F0502020204030204" pitchFamily="34" charset="0"/>
            </a:endParaRPr>
          </a:p>
          <a:p>
            <a:pPr marL="858838" indent="-346075">
              <a:lnSpc>
                <a:spcPct val="107000"/>
              </a:lnSpc>
              <a:spcBef>
                <a:spcPts val="0"/>
              </a:spcBef>
              <a:spcAft>
                <a:spcPts val="0"/>
              </a:spcAft>
              <a:buFont typeface="Wingdings" panose="05000000000000000000" pitchFamily="2" charset="2"/>
              <a:buChar char="Ø"/>
              <a:tabLst>
                <a:tab pos="342892" algn="l"/>
              </a:tabLst>
            </a:pPr>
            <a:r>
              <a:rPr lang="en-US" sz="2400" dirty="0">
                <a:latin typeface="Calibri" panose="020F0502020204030204" pitchFamily="34" charset="0"/>
                <a:cs typeface="Calibri" panose="020F0502020204030204" pitchFamily="34" charset="0"/>
              </a:rPr>
              <a:t>Identifying potential litigious events that can be de-escalated</a:t>
            </a:r>
          </a:p>
          <a:p>
            <a:pPr marL="858838" indent="-346075">
              <a:lnSpc>
                <a:spcPct val="107000"/>
              </a:lnSpc>
              <a:spcBef>
                <a:spcPts val="0"/>
              </a:spcBef>
              <a:spcAft>
                <a:spcPts val="0"/>
              </a:spcAft>
              <a:buFont typeface="Wingdings" panose="05000000000000000000" pitchFamily="2" charset="2"/>
              <a:buChar char="Ø"/>
              <a:tabLst>
                <a:tab pos="342892" algn="l"/>
              </a:tabLst>
            </a:pPr>
            <a:endParaRPr lang="en-US" sz="2400" dirty="0">
              <a:latin typeface="Calibri" panose="020F0502020204030204" pitchFamily="34" charset="0"/>
              <a:cs typeface="Calibri" panose="020F0502020204030204" pitchFamily="34" charset="0"/>
            </a:endParaRPr>
          </a:p>
          <a:p>
            <a:pPr marL="858838" indent="-346075">
              <a:lnSpc>
                <a:spcPct val="107000"/>
              </a:lnSpc>
              <a:spcBef>
                <a:spcPts val="0"/>
              </a:spcBef>
              <a:spcAft>
                <a:spcPts val="0"/>
              </a:spcAft>
              <a:buFont typeface="Wingdings" panose="05000000000000000000" pitchFamily="2" charset="2"/>
              <a:buChar char="Ø"/>
              <a:tabLst>
                <a:tab pos="342892" algn="l"/>
              </a:tabLst>
            </a:pPr>
            <a:r>
              <a:rPr lang="en-US" sz="2400" dirty="0">
                <a:latin typeface="Calibri" panose="020F0502020204030204" pitchFamily="34" charset="0"/>
                <a:cs typeface="Calibri" panose="020F0502020204030204" pitchFamily="34" charset="0"/>
              </a:rPr>
              <a:t>Their knowledge as a specialist is very valuable should a court hearing occur re: FAPIs.</a:t>
            </a:r>
          </a:p>
          <a:p>
            <a:pPr marL="858838" indent="-346075">
              <a:lnSpc>
                <a:spcPct val="107000"/>
              </a:lnSpc>
              <a:spcBef>
                <a:spcPts val="0"/>
              </a:spcBef>
              <a:spcAft>
                <a:spcPts val="0"/>
              </a:spcAft>
              <a:buFont typeface="Wingdings" panose="05000000000000000000" pitchFamily="2" charset="2"/>
              <a:buChar char="Ø"/>
              <a:tabLst>
                <a:tab pos="342892" algn="l"/>
              </a:tabLs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858838" indent="-346075">
              <a:lnSpc>
                <a:spcPct val="107000"/>
              </a:lnSpc>
              <a:spcBef>
                <a:spcPts val="0"/>
              </a:spcBef>
              <a:spcAft>
                <a:spcPts val="0"/>
              </a:spcAft>
              <a:buFont typeface="Wingdings" panose="05000000000000000000" pitchFamily="2" charset="2"/>
              <a:buChar char="Ø"/>
              <a:tabLst>
                <a:tab pos="342892" algn="l"/>
              </a:tabLst>
            </a:pPr>
            <a:r>
              <a:rPr lang="en-US" sz="2400" dirty="0">
                <a:latin typeface="Calibri" panose="020F0502020204030204" pitchFamily="34" charset="0"/>
                <a:ea typeface="Calibri" panose="020F0502020204030204" pitchFamily="34" charset="0"/>
                <a:cs typeface="Calibri" panose="020F0502020204030204" pitchFamily="34" charset="0"/>
              </a:rPr>
              <a:t>Being aware of the above helps avoid blindsiding Directors and Administrators.</a:t>
            </a:r>
          </a:p>
        </p:txBody>
      </p:sp>
      <p:sp>
        <p:nvSpPr>
          <p:cNvPr id="11" name="Title 3">
            <a:extLst>
              <a:ext uri="{FF2B5EF4-FFF2-40B4-BE49-F238E27FC236}">
                <a16:creationId xmlns:a16="http://schemas.microsoft.com/office/drawing/2014/main" id="{DE6306D5-FB24-472E-9A80-85A0DF49DA66}"/>
              </a:ext>
            </a:extLst>
          </p:cNvPr>
          <p:cNvSpPr>
            <a:spLocks noGrp="1"/>
          </p:cNvSpPr>
          <p:nvPr>
            <p:ph type="title"/>
          </p:nvPr>
        </p:nvSpPr>
        <p:spPr>
          <a:xfrm>
            <a:off x="482600" y="1768945"/>
            <a:ext cx="2638175" cy="1570481"/>
          </a:xfrm>
        </p:spPr>
        <p:txBody>
          <a:bodyPr>
            <a:normAutofit fontScale="90000"/>
          </a:bodyPr>
          <a:lstStyle/>
          <a:p>
            <a:r>
              <a:rPr lang="en-US" dirty="0"/>
              <a:t>The Role of a Wound Specializing Nurse</a:t>
            </a:r>
          </a:p>
        </p:txBody>
      </p:sp>
      <p:sp>
        <p:nvSpPr>
          <p:cNvPr id="12" name="Text Placeholder 5">
            <a:extLst>
              <a:ext uri="{FF2B5EF4-FFF2-40B4-BE49-F238E27FC236}">
                <a16:creationId xmlns:a16="http://schemas.microsoft.com/office/drawing/2014/main" id="{8FA0DFC1-6EAB-4D55-931F-A119E9777DD7}"/>
              </a:ext>
            </a:extLst>
          </p:cNvPr>
          <p:cNvSpPr>
            <a:spLocks noGrp="1"/>
          </p:cNvSpPr>
          <p:nvPr>
            <p:ph type="body" sz="half" idx="2"/>
          </p:nvPr>
        </p:nvSpPr>
        <p:spPr>
          <a:xfrm>
            <a:off x="482600" y="3593767"/>
            <a:ext cx="2638175" cy="2298379"/>
          </a:xfrm>
        </p:spPr>
        <p:txBody>
          <a:bodyPr>
            <a:normAutofit/>
          </a:bodyPr>
          <a:lstStyle/>
          <a:p>
            <a:r>
              <a:rPr lang="en-US" sz="1600" dirty="0"/>
              <a:t>What do Wound Nurse Specialists do?</a:t>
            </a:r>
          </a:p>
        </p:txBody>
      </p:sp>
      <p:pic>
        <p:nvPicPr>
          <p:cNvPr id="6" name="Picture 2" descr="Download free photo of Scales,justice,law,scales justice,black - from  needpix.com">
            <a:extLst>
              <a:ext uri="{FF2B5EF4-FFF2-40B4-BE49-F238E27FC236}">
                <a16:creationId xmlns:a16="http://schemas.microsoft.com/office/drawing/2014/main" id="{4E7F7903-86DF-46A9-8786-449CA9985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403" y="5043234"/>
            <a:ext cx="1618967" cy="138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1760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3840237" y="700903"/>
            <a:ext cx="4821163" cy="5277046"/>
          </a:xfrm>
        </p:spPr>
        <p:txBody>
          <a:bodyPr>
            <a:noAutofit/>
          </a:bodyPr>
          <a:lstStyle/>
          <a:p>
            <a:pPr marL="342892" indent="0" algn="ctr">
              <a:lnSpc>
                <a:spcPct val="107000"/>
              </a:lnSpc>
              <a:spcBef>
                <a:spcPts val="0"/>
              </a:spcBef>
              <a:spcAft>
                <a:spcPts val="0"/>
              </a:spcAft>
              <a:buNone/>
              <a:tabLst>
                <a:tab pos="342892" algn="l"/>
              </a:tabLst>
            </a:pPr>
            <a:r>
              <a:rPr lang="en-US" sz="2800" b="1" dirty="0">
                <a:latin typeface="Calibri" panose="020F0502020204030204" pitchFamily="34" charset="0"/>
                <a:ea typeface="Calibri" panose="020F0502020204030204" pitchFamily="34" charset="0"/>
                <a:cs typeface="Calibri" panose="020F0502020204030204" pitchFamily="34" charset="0"/>
              </a:rPr>
              <a:t>Identify Unyielding Colleagues</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01221" indent="0">
              <a:lnSpc>
                <a:spcPct val="107000"/>
              </a:lnSpc>
              <a:spcBef>
                <a:spcPts val="0"/>
              </a:spcBef>
              <a:spcAft>
                <a:spcPts val="0"/>
              </a:spcAft>
              <a:buNone/>
              <a:tabLst>
                <a:tab pos="342892" algn="l"/>
                <a:tab pos="1329896" algn="l"/>
              </a:tabLst>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690563" indent="-388938">
              <a:lnSpc>
                <a:spcPct val="107000"/>
              </a:lnSpc>
              <a:spcBef>
                <a:spcPts val="0"/>
              </a:spcBef>
              <a:spcAft>
                <a:spcPts val="0"/>
              </a:spcAft>
              <a:buFont typeface="Wingdings" panose="05000000000000000000" pitchFamily="2" charset="2"/>
              <a:buChar char="Ø"/>
              <a:tabLst>
                <a:tab pos="690563" algn="l"/>
                <a:tab pos="1328738" algn="l"/>
              </a:tabLst>
            </a:pPr>
            <a:r>
              <a:rPr lang="en-US" sz="2400" dirty="0">
                <a:latin typeface="Calibri" panose="020F0502020204030204" pitchFamily="34" charset="0"/>
                <a:ea typeface="Calibri" panose="020F0502020204030204" pitchFamily="34" charset="0"/>
                <a:cs typeface="Calibri" panose="020F0502020204030204" pitchFamily="34" charset="0"/>
              </a:rPr>
              <a:t>Support the WTA-C when she has identified a colleague that despite receiving education to improve practice, they do not change.  It will be your turn to speak with the employee in question.</a:t>
            </a:r>
          </a:p>
          <a:p>
            <a:pPr marL="690563" indent="-388938">
              <a:lnSpc>
                <a:spcPct val="107000"/>
              </a:lnSpc>
              <a:spcBef>
                <a:spcPts val="0"/>
              </a:spcBef>
              <a:spcAft>
                <a:spcPts val="0"/>
              </a:spcAft>
              <a:buFont typeface="Wingdings" panose="05000000000000000000" pitchFamily="2" charset="2"/>
              <a:buChar char="Ø"/>
              <a:tabLst>
                <a:tab pos="690563" algn="l"/>
                <a:tab pos="1328738" algn="l"/>
              </a:tabLst>
            </a:pPr>
            <a:endParaRPr lang="en-US" sz="2400" dirty="0">
              <a:latin typeface="Calibri" panose="020F0502020204030204" pitchFamily="34" charset="0"/>
              <a:cs typeface="Calibri" panose="020F0502020204030204" pitchFamily="34" charset="0"/>
            </a:endParaRPr>
          </a:p>
          <a:p>
            <a:pPr marL="690563" indent="-388938">
              <a:lnSpc>
                <a:spcPct val="107000"/>
              </a:lnSpc>
              <a:spcBef>
                <a:spcPts val="0"/>
              </a:spcBef>
              <a:spcAft>
                <a:spcPts val="0"/>
              </a:spcAft>
              <a:buFont typeface="Wingdings" panose="05000000000000000000" pitchFamily="2" charset="2"/>
              <a:buChar char="Ø"/>
              <a:tabLst>
                <a:tab pos="690563" algn="l"/>
                <a:tab pos="1328738" algn="l"/>
              </a:tabLst>
            </a:pPr>
            <a:r>
              <a:rPr lang="en-US" sz="2400" dirty="0">
                <a:latin typeface="Calibri" panose="020F0502020204030204" pitchFamily="34" charset="0"/>
                <a:cs typeface="Calibri" panose="020F0502020204030204" pitchFamily="34" charset="0"/>
              </a:rPr>
              <a:t>These poor employees are decreasing quality of care and employee morale.</a:t>
            </a:r>
          </a:p>
        </p:txBody>
      </p:sp>
      <p:sp>
        <p:nvSpPr>
          <p:cNvPr id="11" name="Title 3">
            <a:extLst>
              <a:ext uri="{FF2B5EF4-FFF2-40B4-BE49-F238E27FC236}">
                <a16:creationId xmlns:a16="http://schemas.microsoft.com/office/drawing/2014/main" id="{DE6306D5-FB24-472E-9A80-85A0DF49DA66}"/>
              </a:ext>
            </a:extLst>
          </p:cNvPr>
          <p:cNvSpPr>
            <a:spLocks noGrp="1"/>
          </p:cNvSpPr>
          <p:nvPr>
            <p:ph type="title"/>
          </p:nvPr>
        </p:nvSpPr>
        <p:spPr>
          <a:xfrm>
            <a:off x="482600" y="1768945"/>
            <a:ext cx="2638175" cy="1570481"/>
          </a:xfrm>
        </p:spPr>
        <p:txBody>
          <a:bodyPr>
            <a:normAutofit fontScale="90000"/>
          </a:bodyPr>
          <a:lstStyle/>
          <a:p>
            <a:r>
              <a:rPr lang="en-US" dirty="0"/>
              <a:t>The Role of a Wound Specializing Nurse</a:t>
            </a:r>
          </a:p>
        </p:txBody>
      </p:sp>
      <p:sp>
        <p:nvSpPr>
          <p:cNvPr id="12" name="Text Placeholder 5">
            <a:extLst>
              <a:ext uri="{FF2B5EF4-FFF2-40B4-BE49-F238E27FC236}">
                <a16:creationId xmlns:a16="http://schemas.microsoft.com/office/drawing/2014/main" id="{8FA0DFC1-6EAB-4D55-931F-A119E9777DD7}"/>
              </a:ext>
            </a:extLst>
          </p:cNvPr>
          <p:cNvSpPr>
            <a:spLocks noGrp="1"/>
          </p:cNvSpPr>
          <p:nvPr>
            <p:ph type="body" sz="half" idx="2"/>
          </p:nvPr>
        </p:nvSpPr>
        <p:spPr>
          <a:xfrm>
            <a:off x="482600" y="3593767"/>
            <a:ext cx="2638175" cy="2298379"/>
          </a:xfrm>
        </p:spPr>
        <p:txBody>
          <a:bodyPr>
            <a:normAutofit/>
          </a:bodyPr>
          <a:lstStyle/>
          <a:p>
            <a:r>
              <a:rPr lang="en-US" sz="1600" dirty="0"/>
              <a:t>What do Wound Nurse Specialists do?</a:t>
            </a:r>
          </a:p>
        </p:txBody>
      </p:sp>
    </p:spTree>
    <p:extLst>
      <p:ext uri="{BB962C8B-B14F-4D97-AF65-F5344CB8AC3E}">
        <p14:creationId xmlns:p14="http://schemas.microsoft.com/office/powerpoint/2010/main" val="4149232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3840237" y="535367"/>
            <a:ext cx="4821163" cy="5884094"/>
          </a:xfrm>
        </p:spPr>
        <p:txBody>
          <a:bodyPr>
            <a:noAutofit/>
          </a:bodyPr>
          <a:lstStyle/>
          <a:p>
            <a:pPr marL="342892" indent="0" algn="ctr">
              <a:lnSpc>
                <a:spcPct val="107000"/>
              </a:lnSpc>
              <a:spcBef>
                <a:spcPts val="0"/>
              </a:spcBef>
              <a:spcAft>
                <a:spcPts val="0"/>
              </a:spcAft>
              <a:buNone/>
              <a:tabLst>
                <a:tab pos="342892" algn="l"/>
              </a:tabLst>
            </a:pPr>
            <a:r>
              <a:rPr lang="en-US" sz="2400" b="1" dirty="0">
                <a:latin typeface="Calibri" panose="020F0502020204030204" pitchFamily="34" charset="0"/>
                <a:ea typeface="Calibri" panose="020F0502020204030204" pitchFamily="34" charset="0"/>
                <a:cs typeface="Calibri" panose="020F0502020204030204" pitchFamily="34" charset="0"/>
              </a:rPr>
              <a:t>Identify Improved Care &amp; Products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858838" indent="0">
              <a:lnSpc>
                <a:spcPct val="107000"/>
              </a:lnSpc>
              <a:spcBef>
                <a:spcPts val="0"/>
              </a:spcBef>
              <a:spcAft>
                <a:spcPts val="0"/>
              </a:spcAft>
              <a:buNone/>
              <a:tabLst>
                <a:tab pos="341313" algn="l"/>
                <a:tab pos="1147763" algn="l"/>
              </a:tabLs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746125" indent="-457200">
              <a:lnSpc>
                <a:spcPct val="107000"/>
              </a:lnSpc>
              <a:spcBef>
                <a:spcPts val="0"/>
              </a:spcBef>
              <a:spcAft>
                <a:spcPts val="0"/>
              </a:spcAft>
              <a:buFont typeface="Wingdings" panose="05000000000000000000" pitchFamily="2" charset="2"/>
              <a:buChar char="Ø"/>
              <a:tabLst>
                <a:tab pos="746125" algn="l"/>
                <a:tab pos="1328738" algn="l"/>
              </a:tabLst>
            </a:pPr>
            <a:r>
              <a:rPr lang="en-US" sz="2000" dirty="0">
                <a:latin typeface="Calibri" panose="020F0502020204030204" pitchFamily="34" charset="0"/>
                <a:ea typeface="Calibri" panose="020F0502020204030204" pitchFamily="34" charset="0"/>
                <a:cs typeface="Calibri" panose="020F0502020204030204" pitchFamily="34" charset="0"/>
              </a:rPr>
              <a:t>Wound nurses meet with sales representatives to identify improved or less expensive comparable products.</a:t>
            </a:r>
            <a:endParaRPr lang="en-US" sz="2000" dirty="0">
              <a:latin typeface="Calibri" panose="020F0502020204030204" pitchFamily="34" charset="0"/>
              <a:cs typeface="Calibri" panose="020F0502020204030204" pitchFamily="34" charset="0"/>
            </a:endParaRPr>
          </a:p>
          <a:p>
            <a:pPr marL="746125" indent="-457200">
              <a:lnSpc>
                <a:spcPct val="107000"/>
              </a:lnSpc>
              <a:spcBef>
                <a:spcPts val="0"/>
              </a:spcBef>
              <a:spcAft>
                <a:spcPts val="0"/>
              </a:spcAft>
              <a:buFont typeface="Wingdings" panose="05000000000000000000" pitchFamily="2" charset="2"/>
              <a:buChar char="Ø"/>
              <a:tabLst>
                <a:tab pos="746125" algn="l"/>
                <a:tab pos="1328738" algn="l"/>
              </a:tabLs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746125" indent="-457200">
              <a:lnSpc>
                <a:spcPct val="107000"/>
              </a:lnSpc>
              <a:spcBef>
                <a:spcPts val="0"/>
              </a:spcBef>
              <a:spcAft>
                <a:spcPts val="0"/>
              </a:spcAft>
              <a:buFont typeface="Wingdings" panose="05000000000000000000" pitchFamily="2" charset="2"/>
              <a:buChar char="Ø"/>
              <a:tabLst>
                <a:tab pos="746125" algn="l"/>
                <a:tab pos="1328738" algn="l"/>
              </a:tabLst>
            </a:pPr>
            <a:r>
              <a:rPr lang="en-US" sz="2000" dirty="0">
                <a:latin typeface="Calibri" panose="020F0502020204030204" pitchFamily="34" charset="0"/>
                <a:ea typeface="Calibri" panose="020F0502020204030204" pitchFamily="34" charset="0"/>
                <a:cs typeface="Calibri" panose="020F0502020204030204" pitchFamily="34" charset="0"/>
              </a:rPr>
              <a:t>Do not push cheaper products without WTA-C input.  If they are cheaper in performance, you will lose money when more of that product is necessary to do the same job of a slightly more expensive item.</a:t>
            </a:r>
          </a:p>
          <a:p>
            <a:pPr marL="746125" indent="-457200">
              <a:lnSpc>
                <a:spcPct val="107000"/>
              </a:lnSpc>
              <a:spcBef>
                <a:spcPts val="0"/>
              </a:spcBef>
              <a:spcAft>
                <a:spcPts val="0"/>
              </a:spcAft>
              <a:buFont typeface="Wingdings" panose="05000000000000000000" pitchFamily="2" charset="2"/>
              <a:buChar char="Ø"/>
              <a:tabLst>
                <a:tab pos="746125" algn="l"/>
                <a:tab pos="1328738" algn="l"/>
              </a:tabLs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746125" indent="-457200">
              <a:lnSpc>
                <a:spcPct val="107000"/>
              </a:lnSpc>
              <a:spcBef>
                <a:spcPts val="0"/>
              </a:spcBef>
              <a:spcAft>
                <a:spcPts val="0"/>
              </a:spcAft>
              <a:buFont typeface="Wingdings" panose="05000000000000000000" pitchFamily="2" charset="2"/>
              <a:buChar char="Ø"/>
              <a:tabLst>
                <a:tab pos="746125" algn="l"/>
                <a:tab pos="1328738" algn="l"/>
              </a:tabLst>
            </a:pPr>
            <a:r>
              <a:rPr lang="en-US" sz="2000" dirty="0">
                <a:latin typeface="Calibri" panose="020F0502020204030204" pitchFamily="34" charset="0"/>
                <a:ea typeface="Calibri" panose="020F0502020204030204" pitchFamily="34" charset="0"/>
                <a:cs typeface="Calibri" panose="020F0502020204030204" pitchFamily="34" charset="0"/>
              </a:rPr>
              <a:t>It will tighten the budget that would have otherwise been spent on comparable yet more expensive product.</a:t>
            </a:r>
          </a:p>
          <a:p>
            <a:pPr marL="746125" indent="-457200">
              <a:lnSpc>
                <a:spcPct val="107000"/>
              </a:lnSpc>
              <a:spcBef>
                <a:spcPts val="0"/>
              </a:spcBef>
              <a:spcAft>
                <a:spcPts val="0"/>
              </a:spcAft>
              <a:buFont typeface="Wingdings" panose="05000000000000000000" pitchFamily="2" charset="2"/>
              <a:buChar char="Ø"/>
              <a:tabLst>
                <a:tab pos="746125" algn="l"/>
                <a:tab pos="1328738" algn="l"/>
              </a:tabLst>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1" name="Title 3">
            <a:extLst>
              <a:ext uri="{FF2B5EF4-FFF2-40B4-BE49-F238E27FC236}">
                <a16:creationId xmlns:a16="http://schemas.microsoft.com/office/drawing/2014/main" id="{DE6306D5-FB24-472E-9A80-85A0DF49DA66}"/>
              </a:ext>
            </a:extLst>
          </p:cNvPr>
          <p:cNvSpPr>
            <a:spLocks noGrp="1"/>
          </p:cNvSpPr>
          <p:nvPr>
            <p:ph type="title"/>
          </p:nvPr>
        </p:nvSpPr>
        <p:spPr>
          <a:xfrm>
            <a:off x="482600" y="1768945"/>
            <a:ext cx="2638175" cy="1570481"/>
          </a:xfrm>
        </p:spPr>
        <p:txBody>
          <a:bodyPr>
            <a:normAutofit fontScale="90000"/>
          </a:bodyPr>
          <a:lstStyle/>
          <a:p>
            <a:r>
              <a:rPr lang="en-US" dirty="0"/>
              <a:t>The Role of a Wound Specializing Nurse</a:t>
            </a:r>
          </a:p>
        </p:txBody>
      </p:sp>
      <p:sp>
        <p:nvSpPr>
          <p:cNvPr id="12" name="Text Placeholder 5">
            <a:extLst>
              <a:ext uri="{FF2B5EF4-FFF2-40B4-BE49-F238E27FC236}">
                <a16:creationId xmlns:a16="http://schemas.microsoft.com/office/drawing/2014/main" id="{8FA0DFC1-6EAB-4D55-931F-A119E9777DD7}"/>
              </a:ext>
            </a:extLst>
          </p:cNvPr>
          <p:cNvSpPr>
            <a:spLocks noGrp="1"/>
          </p:cNvSpPr>
          <p:nvPr>
            <p:ph type="body" sz="half" idx="2"/>
          </p:nvPr>
        </p:nvSpPr>
        <p:spPr>
          <a:xfrm>
            <a:off x="482600" y="3593767"/>
            <a:ext cx="2638175" cy="2298379"/>
          </a:xfrm>
        </p:spPr>
        <p:txBody>
          <a:bodyPr>
            <a:normAutofit/>
          </a:bodyPr>
          <a:lstStyle/>
          <a:p>
            <a:r>
              <a:rPr lang="en-US" sz="1600" dirty="0"/>
              <a:t>What do Wound Nurse Specialists do?</a:t>
            </a:r>
          </a:p>
        </p:txBody>
      </p:sp>
    </p:spTree>
    <p:extLst>
      <p:ext uri="{BB962C8B-B14F-4D97-AF65-F5344CB8AC3E}">
        <p14:creationId xmlns:p14="http://schemas.microsoft.com/office/powerpoint/2010/main" val="2269472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6C280B-0A3C-4236-BC79-32FD7491BAAA}"/>
              </a:ext>
            </a:extLst>
          </p:cNvPr>
          <p:cNvSpPr>
            <a:spLocks noGrp="1"/>
          </p:cNvSpPr>
          <p:nvPr>
            <p:ph idx="1"/>
          </p:nvPr>
        </p:nvSpPr>
        <p:spPr>
          <a:xfrm>
            <a:off x="3959498" y="485770"/>
            <a:ext cx="4821163" cy="5277046"/>
          </a:xfrm>
        </p:spPr>
        <p:txBody>
          <a:bodyPr>
            <a:noAutofit/>
          </a:bodyPr>
          <a:lstStyle/>
          <a:p>
            <a:pPr marL="342892" indent="0" algn="ctr">
              <a:lnSpc>
                <a:spcPct val="107000"/>
              </a:lnSpc>
              <a:spcBef>
                <a:spcPts val="0"/>
              </a:spcBef>
              <a:spcAft>
                <a:spcPts val="0"/>
              </a:spcAft>
              <a:buNone/>
              <a:tabLst>
                <a:tab pos="342892" algn="l"/>
              </a:tabLst>
            </a:pPr>
            <a:r>
              <a:rPr lang="en-US" sz="2400" b="1" dirty="0">
                <a:latin typeface="Calibri" panose="020F0502020204030204" pitchFamily="34" charset="0"/>
                <a:ea typeface="Calibri" panose="020F0502020204030204" pitchFamily="34" charset="0"/>
                <a:cs typeface="Calibri" panose="020F0502020204030204" pitchFamily="34" charset="0"/>
              </a:rPr>
              <a:t>Identify Cost Savings</a:t>
            </a:r>
          </a:p>
          <a:p>
            <a:pPr marL="342892" indent="0" algn="ctr">
              <a:lnSpc>
                <a:spcPct val="107000"/>
              </a:lnSpc>
              <a:spcBef>
                <a:spcPts val="0"/>
              </a:spcBef>
              <a:spcAft>
                <a:spcPts val="0"/>
              </a:spcAft>
              <a:buNone/>
              <a:tabLst>
                <a:tab pos="342892" algn="l"/>
              </a:tabLs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1028675" indent="-388134">
              <a:lnSpc>
                <a:spcPct val="107000"/>
              </a:lnSpc>
              <a:spcBef>
                <a:spcPts val="0"/>
              </a:spcBef>
              <a:spcAft>
                <a:spcPts val="0"/>
              </a:spcAft>
              <a:buFont typeface="Wingdings" panose="05000000000000000000" pitchFamily="2" charset="2"/>
              <a:buChar char="ü"/>
              <a:tabLst>
                <a:tab pos="342892" algn="l"/>
              </a:tabLst>
            </a:pPr>
            <a:r>
              <a:rPr lang="en-US" sz="2000" dirty="0">
                <a:latin typeface="Calibri" panose="020F0502020204030204" pitchFamily="34" charset="0"/>
                <a:cs typeface="Calibri" panose="020F0502020204030204" pitchFamily="34" charset="0"/>
              </a:rPr>
              <a:t>Less costly products</a:t>
            </a:r>
          </a:p>
          <a:p>
            <a:pPr marL="1028675" indent="-388134">
              <a:lnSpc>
                <a:spcPct val="107000"/>
              </a:lnSpc>
              <a:spcBef>
                <a:spcPts val="0"/>
              </a:spcBef>
              <a:spcAft>
                <a:spcPts val="0"/>
              </a:spcAft>
              <a:buFont typeface="Wingdings" panose="05000000000000000000" pitchFamily="2" charset="2"/>
              <a:buChar char="ü"/>
              <a:tabLst>
                <a:tab pos="342892" algn="l"/>
              </a:tabLst>
            </a:pPr>
            <a:endParaRPr lang="en-US" sz="2000" dirty="0">
              <a:latin typeface="Calibri" panose="020F0502020204030204" pitchFamily="34" charset="0"/>
              <a:cs typeface="Calibri" panose="020F0502020204030204" pitchFamily="34" charset="0"/>
            </a:endParaRPr>
          </a:p>
          <a:p>
            <a:pPr marL="1028675" indent="-388134">
              <a:lnSpc>
                <a:spcPct val="107000"/>
              </a:lnSpc>
              <a:spcBef>
                <a:spcPts val="0"/>
              </a:spcBef>
              <a:spcAft>
                <a:spcPts val="0"/>
              </a:spcAft>
              <a:buFont typeface="Wingdings" panose="05000000000000000000" pitchFamily="2" charset="2"/>
              <a:buChar char="ü"/>
              <a:tabLst>
                <a:tab pos="342892" algn="l"/>
              </a:tabLst>
            </a:pPr>
            <a:r>
              <a:rPr lang="en-US" sz="2000" dirty="0">
                <a:latin typeface="Calibri" panose="020F0502020204030204" pitchFamily="34" charset="0"/>
                <a:cs typeface="Calibri" panose="020F0502020204030204" pitchFamily="34" charset="0"/>
              </a:rPr>
              <a:t>Avoiding the extra resources of facility acquired pressure injuries (FAPIs)</a:t>
            </a:r>
          </a:p>
          <a:p>
            <a:pPr marL="1028675" indent="-388134">
              <a:lnSpc>
                <a:spcPct val="107000"/>
              </a:lnSpc>
              <a:spcBef>
                <a:spcPts val="0"/>
              </a:spcBef>
              <a:spcAft>
                <a:spcPts val="0"/>
              </a:spcAft>
              <a:buFont typeface="Wingdings" panose="05000000000000000000" pitchFamily="2" charset="2"/>
              <a:buChar char="ü"/>
              <a:tabLst>
                <a:tab pos="342892" algn="l"/>
              </a:tabLst>
            </a:pPr>
            <a:endParaRPr lang="en-US" sz="2000" dirty="0">
              <a:latin typeface="Calibri" panose="020F0502020204030204" pitchFamily="34" charset="0"/>
              <a:cs typeface="Calibri" panose="020F0502020204030204" pitchFamily="34" charset="0"/>
            </a:endParaRPr>
          </a:p>
          <a:p>
            <a:pPr marL="1028675" indent="-388134">
              <a:lnSpc>
                <a:spcPct val="107000"/>
              </a:lnSpc>
              <a:spcBef>
                <a:spcPts val="0"/>
              </a:spcBef>
              <a:spcAft>
                <a:spcPts val="0"/>
              </a:spcAft>
              <a:buFont typeface="Wingdings" panose="05000000000000000000" pitchFamily="2" charset="2"/>
              <a:buChar char="ü"/>
              <a:tabLst>
                <a:tab pos="342892" algn="l"/>
              </a:tabLst>
            </a:pPr>
            <a:r>
              <a:rPr lang="en-US" sz="2000" dirty="0">
                <a:latin typeface="Calibri" panose="020F0502020204030204" pitchFamily="34" charset="0"/>
                <a:cs typeface="Calibri" panose="020F0502020204030204" pitchFamily="34" charset="0"/>
              </a:rPr>
              <a:t>Identifying potential litigious events that can be de-escalated</a:t>
            </a:r>
          </a:p>
          <a:p>
            <a:pPr marL="1028675" indent="-388134">
              <a:lnSpc>
                <a:spcPct val="107000"/>
              </a:lnSpc>
              <a:spcBef>
                <a:spcPts val="0"/>
              </a:spcBef>
              <a:spcAft>
                <a:spcPts val="0"/>
              </a:spcAft>
              <a:buFont typeface="Wingdings" panose="05000000000000000000" pitchFamily="2" charset="2"/>
              <a:buChar char="ü"/>
              <a:tabLst>
                <a:tab pos="342892" algn="l"/>
              </a:tabLst>
            </a:pPr>
            <a:endParaRPr lang="en-US" sz="2000" dirty="0">
              <a:latin typeface="Calibri" panose="020F0502020204030204" pitchFamily="34" charset="0"/>
              <a:cs typeface="Calibri" panose="020F0502020204030204" pitchFamily="34" charset="0"/>
            </a:endParaRPr>
          </a:p>
          <a:p>
            <a:pPr marL="1028675" indent="-388134">
              <a:lnSpc>
                <a:spcPct val="107000"/>
              </a:lnSpc>
              <a:spcBef>
                <a:spcPts val="0"/>
              </a:spcBef>
              <a:spcAft>
                <a:spcPts val="0"/>
              </a:spcAft>
              <a:buFont typeface="Wingdings" panose="05000000000000000000" pitchFamily="2" charset="2"/>
              <a:buChar char="ü"/>
              <a:tabLst>
                <a:tab pos="342892" algn="l"/>
              </a:tabLst>
            </a:pPr>
            <a:r>
              <a:rPr lang="en-US" sz="2000" dirty="0">
                <a:latin typeface="Calibri" panose="020F0502020204030204" pitchFamily="34" charset="0"/>
                <a:cs typeface="Calibri" panose="020F0502020204030204" pitchFamily="34" charset="0"/>
              </a:rPr>
              <a:t>Their knowledge as a specialist is very valuable should a court hearing occur re: FAPIs.</a:t>
            </a:r>
          </a:p>
          <a:p>
            <a:pPr marL="1147763" indent="-288925">
              <a:lnSpc>
                <a:spcPct val="107000"/>
              </a:lnSpc>
              <a:spcBef>
                <a:spcPts val="0"/>
              </a:spcBef>
              <a:spcAft>
                <a:spcPts val="0"/>
              </a:spcAft>
              <a:buFont typeface="Wingdings" panose="05000000000000000000" pitchFamily="2" charset="2"/>
              <a:buChar char="ü"/>
              <a:tabLst>
                <a:tab pos="341313" algn="l"/>
                <a:tab pos="1147763" algn="l"/>
              </a:tabLs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1147763" indent="-288925">
              <a:lnSpc>
                <a:spcPct val="107000"/>
              </a:lnSpc>
              <a:spcBef>
                <a:spcPts val="0"/>
              </a:spcBef>
              <a:spcAft>
                <a:spcPts val="0"/>
              </a:spcAft>
              <a:buFont typeface="Wingdings" panose="05000000000000000000" pitchFamily="2" charset="2"/>
              <a:buChar char="ü"/>
              <a:tabLst>
                <a:tab pos="341313" algn="l"/>
                <a:tab pos="1147763" algn="l"/>
              </a:tabLst>
            </a:pPr>
            <a:endParaRPr lang="en-US" sz="2000" dirty="0">
              <a:latin typeface="Calibri" panose="020F0502020204030204" pitchFamily="34" charset="0"/>
              <a:cs typeface="Calibri" panose="020F0502020204030204" pitchFamily="34" charset="0"/>
            </a:endParaRPr>
          </a:p>
          <a:p>
            <a:pPr marL="1147763" indent="-288925">
              <a:lnSpc>
                <a:spcPct val="107000"/>
              </a:lnSpc>
              <a:spcBef>
                <a:spcPts val="0"/>
              </a:spcBef>
              <a:spcAft>
                <a:spcPts val="0"/>
              </a:spcAft>
              <a:buFont typeface="Wingdings" panose="05000000000000000000" pitchFamily="2" charset="2"/>
              <a:buChar char="ü"/>
              <a:tabLst>
                <a:tab pos="341313" algn="l"/>
                <a:tab pos="1147763" algn="l"/>
              </a:tabLst>
            </a:pPr>
            <a:endParaRPr lang="en-US" sz="2000" dirty="0">
              <a:latin typeface="Calibri" panose="020F0502020204030204" pitchFamily="34" charset="0"/>
              <a:cs typeface="Calibri" panose="020F0502020204030204" pitchFamily="34" charset="0"/>
            </a:endParaRPr>
          </a:p>
        </p:txBody>
      </p:sp>
      <p:sp>
        <p:nvSpPr>
          <p:cNvPr id="11" name="Title 3">
            <a:extLst>
              <a:ext uri="{FF2B5EF4-FFF2-40B4-BE49-F238E27FC236}">
                <a16:creationId xmlns:a16="http://schemas.microsoft.com/office/drawing/2014/main" id="{DE6306D5-FB24-472E-9A80-85A0DF49DA66}"/>
              </a:ext>
            </a:extLst>
          </p:cNvPr>
          <p:cNvSpPr>
            <a:spLocks noGrp="1"/>
          </p:cNvSpPr>
          <p:nvPr>
            <p:ph type="title"/>
          </p:nvPr>
        </p:nvSpPr>
        <p:spPr>
          <a:xfrm>
            <a:off x="482600" y="1768945"/>
            <a:ext cx="2638175" cy="1570481"/>
          </a:xfrm>
        </p:spPr>
        <p:txBody>
          <a:bodyPr>
            <a:normAutofit fontScale="90000"/>
          </a:bodyPr>
          <a:lstStyle/>
          <a:p>
            <a:r>
              <a:rPr lang="en-US" dirty="0"/>
              <a:t>The Role of a Wound Specializing Nurse</a:t>
            </a:r>
          </a:p>
        </p:txBody>
      </p:sp>
      <p:sp>
        <p:nvSpPr>
          <p:cNvPr id="12" name="Text Placeholder 5">
            <a:extLst>
              <a:ext uri="{FF2B5EF4-FFF2-40B4-BE49-F238E27FC236}">
                <a16:creationId xmlns:a16="http://schemas.microsoft.com/office/drawing/2014/main" id="{8FA0DFC1-6EAB-4D55-931F-A119E9777DD7}"/>
              </a:ext>
            </a:extLst>
          </p:cNvPr>
          <p:cNvSpPr>
            <a:spLocks noGrp="1"/>
          </p:cNvSpPr>
          <p:nvPr>
            <p:ph type="body" sz="half" idx="2"/>
          </p:nvPr>
        </p:nvSpPr>
        <p:spPr>
          <a:xfrm>
            <a:off x="482600" y="3593767"/>
            <a:ext cx="2638175" cy="2298379"/>
          </a:xfrm>
        </p:spPr>
        <p:txBody>
          <a:bodyPr>
            <a:normAutofit/>
          </a:bodyPr>
          <a:lstStyle/>
          <a:p>
            <a:r>
              <a:rPr lang="en-US" sz="1600" dirty="0"/>
              <a:t>What do Wound Nurse Specialists do?</a:t>
            </a:r>
          </a:p>
        </p:txBody>
      </p:sp>
      <p:pic>
        <p:nvPicPr>
          <p:cNvPr id="8" name="Picture 2" descr="Bundles Of Dollars and Euro PNG Clipart Picture​ | Gallery Yopriceville -  High-Quality Images and Transparent PNG Free Clipart">
            <a:extLst>
              <a:ext uri="{FF2B5EF4-FFF2-40B4-BE49-F238E27FC236}">
                <a16:creationId xmlns:a16="http://schemas.microsoft.com/office/drawing/2014/main" id="{F10B99ED-E2EA-48A1-B410-01E47BBDB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4034" y="5256703"/>
            <a:ext cx="1735931" cy="147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661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FE6D7B-D3C9-4676-8CDC-99BF6CE8BE58}"/>
              </a:ext>
            </a:extLst>
          </p:cNvPr>
          <p:cNvSpPr>
            <a:spLocks noGrp="1"/>
          </p:cNvSpPr>
          <p:nvPr>
            <p:ph type="title"/>
          </p:nvPr>
        </p:nvSpPr>
        <p:spPr/>
        <p:txBody>
          <a:bodyPr/>
          <a:lstStyle/>
          <a:p>
            <a:pPr algn="ctr"/>
            <a:r>
              <a:rPr lang="en-US" dirty="0"/>
              <a:t>Tracking Audit Information</a:t>
            </a:r>
          </a:p>
        </p:txBody>
      </p:sp>
      <p:sp>
        <p:nvSpPr>
          <p:cNvPr id="7" name="Text Placeholder 6">
            <a:extLst>
              <a:ext uri="{FF2B5EF4-FFF2-40B4-BE49-F238E27FC236}">
                <a16:creationId xmlns:a16="http://schemas.microsoft.com/office/drawing/2014/main" id="{A39B3948-469D-4012-872C-3DA64EAE8E40}"/>
              </a:ext>
            </a:extLst>
          </p:cNvPr>
          <p:cNvSpPr>
            <a:spLocks noGrp="1"/>
          </p:cNvSpPr>
          <p:nvPr>
            <p:ph type="body" sz="half" idx="2"/>
          </p:nvPr>
        </p:nvSpPr>
        <p:spPr/>
        <p:txBody>
          <a:bodyPr>
            <a:normAutofit/>
          </a:bodyPr>
          <a:lstStyle/>
          <a:p>
            <a:pPr algn="ctr"/>
            <a:r>
              <a:rPr lang="en-US" sz="1600" dirty="0"/>
              <a:t>Real numbers to see progress or deterioration</a:t>
            </a:r>
          </a:p>
        </p:txBody>
      </p:sp>
      <p:graphicFrame>
        <p:nvGraphicFramePr>
          <p:cNvPr id="10" name="Chart 9">
            <a:extLst>
              <a:ext uri="{FF2B5EF4-FFF2-40B4-BE49-F238E27FC236}">
                <a16:creationId xmlns:a16="http://schemas.microsoft.com/office/drawing/2014/main" id="{E000258D-A86F-4899-9C82-0FF091E9BCEF}"/>
              </a:ext>
            </a:extLst>
          </p:cNvPr>
          <p:cNvGraphicFramePr>
            <a:graphicFrameLocks/>
          </p:cNvGraphicFramePr>
          <p:nvPr>
            <p:extLst>
              <p:ext uri="{D42A27DB-BD31-4B8C-83A1-F6EECF244321}">
                <p14:modId xmlns:p14="http://schemas.microsoft.com/office/powerpoint/2010/main" val="3367381486"/>
              </p:ext>
            </p:extLst>
          </p:nvPr>
        </p:nvGraphicFramePr>
        <p:xfrm>
          <a:off x="3118291" y="1182658"/>
          <a:ext cx="5559179" cy="2998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a:extLst>
              <a:ext uri="{FF2B5EF4-FFF2-40B4-BE49-F238E27FC236}">
                <a16:creationId xmlns:a16="http://schemas.microsoft.com/office/drawing/2014/main" id="{78B2217E-08F1-4B50-AAED-0A1409CE5DCE}"/>
              </a:ext>
            </a:extLst>
          </p:cNvPr>
          <p:cNvGraphicFramePr>
            <a:graphicFrameLocks noGrp="1"/>
          </p:cNvGraphicFramePr>
          <p:nvPr>
            <p:extLst>
              <p:ext uri="{D42A27DB-BD31-4B8C-83A1-F6EECF244321}">
                <p14:modId xmlns:p14="http://schemas.microsoft.com/office/powerpoint/2010/main" val="427119951"/>
              </p:ext>
            </p:extLst>
          </p:nvPr>
        </p:nvGraphicFramePr>
        <p:xfrm>
          <a:off x="368093" y="1495230"/>
          <a:ext cx="2581275" cy="822960"/>
        </p:xfrm>
        <a:graphic>
          <a:graphicData uri="http://schemas.openxmlformats.org/drawingml/2006/table">
            <a:tbl>
              <a:tblPr>
                <a:tableStyleId>{5C22544A-7EE6-4342-B048-85BDC9FD1C3A}</a:tableStyleId>
              </a:tblPr>
              <a:tblGrid>
                <a:gridCol w="752475">
                  <a:extLst>
                    <a:ext uri="{9D8B030D-6E8A-4147-A177-3AD203B41FA5}">
                      <a16:colId xmlns:a16="http://schemas.microsoft.com/office/drawing/2014/main" val="2014807796"/>
                    </a:ext>
                  </a:extLst>
                </a:gridCol>
                <a:gridCol w="457200">
                  <a:extLst>
                    <a:ext uri="{9D8B030D-6E8A-4147-A177-3AD203B41FA5}">
                      <a16:colId xmlns:a16="http://schemas.microsoft.com/office/drawing/2014/main" val="177399341"/>
                    </a:ext>
                  </a:extLst>
                </a:gridCol>
                <a:gridCol w="457200">
                  <a:extLst>
                    <a:ext uri="{9D8B030D-6E8A-4147-A177-3AD203B41FA5}">
                      <a16:colId xmlns:a16="http://schemas.microsoft.com/office/drawing/2014/main" val="2977269013"/>
                    </a:ext>
                  </a:extLst>
                </a:gridCol>
                <a:gridCol w="457200">
                  <a:extLst>
                    <a:ext uri="{9D8B030D-6E8A-4147-A177-3AD203B41FA5}">
                      <a16:colId xmlns:a16="http://schemas.microsoft.com/office/drawing/2014/main" val="234691410"/>
                    </a:ext>
                  </a:extLst>
                </a:gridCol>
                <a:gridCol w="457200">
                  <a:extLst>
                    <a:ext uri="{9D8B030D-6E8A-4147-A177-3AD203B41FA5}">
                      <a16:colId xmlns:a16="http://schemas.microsoft.com/office/drawing/2014/main" val="3000039180"/>
                    </a:ext>
                  </a:extLst>
                </a:gridCol>
              </a:tblGrid>
              <a:tr h="137160">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March</a:t>
                      </a:r>
                      <a:endParaRPr lang="en-US" sz="800" b="1"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Apr</a:t>
                      </a:r>
                      <a:endParaRPr lang="en-US" sz="800" b="1"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May</a:t>
                      </a:r>
                      <a:endParaRPr lang="en-US" sz="800" b="1"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June</a:t>
                      </a:r>
                      <a:endParaRPr lang="en-US" sz="8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032199301"/>
                  </a:ext>
                </a:extLst>
              </a:tr>
              <a:tr h="137160">
                <a:tc>
                  <a:txBody>
                    <a:bodyPr/>
                    <a:lstStyle/>
                    <a:p>
                      <a:pPr algn="l" fontAlgn="b"/>
                      <a:r>
                        <a:rPr lang="en-US" sz="800" u="none" strike="noStrike">
                          <a:effectLst/>
                        </a:rPr>
                        <a:t>Braden </a:t>
                      </a:r>
                      <a:r>
                        <a:rPr lang="en-US" sz="800" u="sng" strike="noStrike">
                          <a:effectLst/>
                        </a:rPr>
                        <a:t>&lt;</a:t>
                      </a:r>
                      <a:r>
                        <a:rPr lang="en-US" sz="800" u="none" strike="noStrike">
                          <a:effectLst/>
                        </a:rPr>
                        <a:t> 18</a:t>
                      </a:r>
                      <a:endParaRPr lang="en-US" sz="800" b="1"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12</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15</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14</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18</a:t>
                      </a:r>
                      <a:endParaRPr lang="en-US" sz="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467458102"/>
                  </a:ext>
                </a:extLst>
              </a:tr>
              <a:tr h="137160">
                <a:tc>
                  <a:txBody>
                    <a:bodyPr/>
                    <a:lstStyle/>
                    <a:p>
                      <a:pPr algn="l" fontAlgn="b"/>
                      <a:r>
                        <a:rPr lang="en-US" sz="800" u="none" strike="noStrike">
                          <a:effectLst/>
                        </a:rPr>
                        <a:t>Turning wedge?</a:t>
                      </a:r>
                      <a:endParaRPr lang="en-US" sz="800" b="1"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5</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6</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7</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8</a:t>
                      </a:r>
                      <a:endParaRPr lang="en-US" sz="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021979554"/>
                  </a:ext>
                </a:extLst>
              </a:tr>
              <a:tr h="137160">
                <a:tc>
                  <a:txBody>
                    <a:bodyPr/>
                    <a:lstStyle/>
                    <a:p>
                      <a:pPr algn="l" fontAlgn="b"/>
                      <a:r>
                        <a:rPr lang="en-US" sz="800" u="none" strike="noStrike">
                          <a:effectLst/>
                        </a:rPr>
                        <a:t>Incontinence</a:t>
                      </a:r>
                      <a:endParaRPr lang="en-US" sz="800" b="1"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4</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6</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8</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12</a:t>
                      </a:r>
                      <a:endParaRPr lang="en-US" sz="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784281283"/>
                  </a:ext>
                </a:extLst>
              </a:tr>
              <a:tr h="137160">
                <a:tc>
                  <a:txBody>
                    <a:bodyPr/>
                    <a:lstStyle/>
                    <a:p>
                      <a:pPr algn="l" fontAlgn="b"/>
                      <a:r>
                        <a:rPr lang="en-US" sz="800" u="none" strike="noStrike">
                          <a:effectLst/>
                        </a:rPr>
                        <a:t>Nutrition</a:t>
                      </a:r>
                      <a:endParaRPr lang="en-US" sz="800" b="1"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6</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8</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9</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13</a:t>
                      </a:r>
                      <a:endParaRPr lang="en-US" sz="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814630572"/>
                  </a:ext>
                </a:extLst>
              </a:tr>
              <a:tr h="137160">
                <a:tc>
                  <a:txBody>
                    <a:bodyPr/>
                    <a:lstStyle/>
                    <a:p>
                      <a:pPr algn="l" fontAlgn="b"/>
                      <a:r>
                        <a:rPr lang="en-US" sz="800" u="none" strike="noStrike">
                          <a:effectLst/>
                        </a:rPr>
                        <a:t>Support Surface</a:t>
                      </a:r>
                      <a:endParaRPr lang="en-US" sz="800" b="1"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3</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13</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10</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dirty="0">
                          <a:effectLst/>
                        </a:rPr>
                        <a:t>17</a:t>
                      </a:r>
                      <a:endParaRPr lang="en-US" sz="8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481079932"/>
                  </a:ext>
                </a:extLst>
              </a:tr>
            </a:tbl>
          </a:graphicData>
        </a:graphic>
      </p:graphicFrame>
      <p:sp>
        <p:nvSpPr>
          <p:cNvPr id="9" name="TextBox 8">
            <a:extLst>
              <a:ext uri="{FF2B5EF4-FFF2-40B4-BE49-F238E27FC236}">
                <a16:creationId xmlns:a16="http://schemas.microsoft.com/office/drawing/2014/main" id="{F4AC3084-7F60-45D4-A9E0-6D4F7D54021B}"/>
              </a:ext>
            </a:extLst>
          </p:cNvPr>
          <p:cNvSpPr txBox="1"/>
          <p:nvPr/>
        </p:nvSpPr>
        <p:spPr>
          <a:xfrm>
            <a:off x="274806" y="2447157"/>
            <a:ext cx="2759022" cy="1754326"/>
          </a:xfrm>
          <a:prstGeom prst="rect">
            <a:avLst/>
          </a:prstGeom>
          <a:noFill/>
        </p:spPr>
        <p:txBody>
          <a:bodyPr wrap="square">
            <a:spAutoFit/>
          </a:bodyPr>
          <a:lstStyle/>
          <a:p>
            <a:pPr algn="ctr"/>
            <a:r>
              <a:rPr lang="en-US" sz="1350" dirty="0"/>
              <a:t>Simple Excel Spreadsheet to make a graph to see progress in a snapshot</a:t>
            </a:r>
          </a:p>
          <a:p>
            <a:pPr algn="ctr"/>
            <a:endParaRPr lang="en-US" sz="1350" dirty="0"/>
          </a:p>
          <a:p>
            <a:pPr algn="ctr"/>
            <a:r>
              <a:rPr lang="en-US" sz="1350" dirty="0"/>
              <a:t>Excel classes are cheap, so if the WTA-C is not familiar with it and no one at the facility can teach them, send them to a class</a:t>
            </a:r>
          </a:p>
        </p:txBody>
      </p:sp>
    </p:spTree>
    <p:extLst>
      <p:ext uri="{BB962C8B-B14F-4D97-AF65-F5344CB8AC3E}">
        <p14:creationId xmlns:p14="http://schemas.microsoft.com/office/powerpoint/2010/main" val="3958716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FE6D7B-D3C9-4676-8CDC-99BF6CE8BE58}"/>
              </a:ext>
            </a:extLst>
          </p:cNvPr>
          <p:cNvSpPr>
            <a:spLocks noGrp="1"/>
          </p:cNvSpPr>
          <p:nvPr>
            <p:ph type="title"/>
          </p:nvPr>
        </p:nvSpPr>
        <p:spPr/>
        <p:txBody>
          <a:bodyPr/>
          <a:lstStyle/>
          <a:p>
            <a:pPr algn="ctr"/>
            <a:r>
              <a:rPr lang="en-US" dirty="0"/>
              <a:t>Tracking Audit Information</a:t>
            </a:r>
          </a:p>
        </p:txBody>
      </p:sp>
      <p:sp>
        <p:nvSpPr>
          <p:cNvPr id="7" name="Text Placeholder 6">
            <a:extLst>
              <a:ext uri="{FF2B5EF4-FFF2-40B4-BE49-F238E27FC236}">
                <a16:creationId xmlns:a16="http://schemas.microsoft.com/office/drawing/2014/main" id="{A39B3948-469D-4012-872C-3DA64EAE8E40}"/>
              </a:ext>
            </a:extLst>
          </p:cNvPr>
          <p:cNvSpPr>
            <a:spLocks noGrp="1"/>
          </p:cNvSpPr>
          <p:nvPr>
            <p:ph type="body" sz="half" idx="2"/>
          </p:nvPr>
        </p:nvSpPr>
        <p:spPr/>
        <p:txBody>
          <a:bodyPr>
            <a:normAutofit/>
          </a:bodyPr>
          <a:lstStyle/>
          <a:p>
            <a:pPr algn="ctr"/>
            <a:r>
              <a:rPr lang="en-US" sz="1600" dirty="0"/>
              <a:t>Real numbers to see progress or deterioration</a:t>
            </a:r>
          </a:p>
        </p:txBody>
      </p:sp>
      <p:graphicFrame>
        <p:nvGraphicFramePr>
          <p:cNvPr id="14" name="Table 13">
            <a:extLst>
              <a:ext uri="{FF2B5EF4-FFF2-40B4-BE49-F238E27FC236}">
                <a16:creationId xmlns:a16="http://schemas.microsoft.com/office/drawing/2014/main" id="{AB399E18-E8E1-4198-B3A0-C9E86219A6C6}"/>
              </a:ext>
            </a:extLst>
          </p:cNvPr>
          <p:cNvGraphicFramePr>
            <a:graphicFrameLocks noGrp="1"/>
          </p:cNvGraphicFramePr>
          <p:nvPr>
            <p:extLst>
              <p:ext uri="{D42A27DB-BD31-4B8C-83A1-F6EECF244321}">
                <p14:modId xmlns:p14="http://schemas.microsoft.com/office/powerpoint/2010/main" val="1167964709"/>
              </p:ext>
            </p:extLst>
          </p:nvPr>
        </p:nvGraphicFramePr>
        <p:xfrm>
          <a:off x="555913" y="1046441"/>
          <a:ext cx="2581275" cy="1080135"/>
        </p:xfrm>
        <a:graphic>
          <a:graphicData uri="http://schemas.openxmlformats.org/drawingml/2006/table">
            <a:tbl>
              <a:tblPr>
                <a:tableStyleId>{5C22544A-7EE6-4342-B048-85BDC9FD1C3A}</a:tableStyleId>
              </a:tblPr>
              <a:tblGrid>
                <a:gridCol w="752475">
                  <a:extLst>
                    <a:ext uri="{9D8B030D-6E8A-4147-A177-3AD203B41FA5}">
                      <a16:colId xmlns:a16="http://schemas.microsoft.com/office/drawing/2014/main" val="2717845880"/>
                    </a:ext>
                  </a:extLst>
                </a:gridCol>
                <a:gridCol w="457200">
                  <a:extLst>
                    <a:ext uri="{9D8B030D-6E8A-4147-A177-3AD203B41FA5}">
                      <a16:colId xmlns:a16="http://schemas.microsoft.com/office/drawing/2014/main" val="2339506733"/>
                    </a:ext>
                  </a:extLst>
                </a:gridCol>
                <a:gridCol w="457200">
                  <a:extLst>
                    <a:ext uri="{9D8B030D-6E8A-4147-A177-3AD203B41FA5}">
                      <a16:colId xmlns:a16="http://schemas.microsoft.com/office/drawing/2014/main" val="237610713"/>
                    </a:ext>
                  </a:extLst>
                </a:gridCol>
                <a:gridCol w="457200">
                  <a:extLst>
                    <a:ext uri="{9D8B030D-6E8A-4147-A177-3AD203B41FA5}">
                      <a16:colId xmlns:a16="http://schemas.microsoft.com/office/drawing/2014/main" val="3971383551"/>
                    </a:ext>
                  </a:extLst>
                </a:gridCol>
                <a:gridCol w="457200">
                  <a:extLst>
                    <a:ext uri="{9D8B030D-6E8A-4147-A177-3AD203B41FA5}">
                      <a16:colId xmlns:a16="http://schemas.microsoft.com/office/drawing/2014/main" val="1004120917"/>
                    </a:ext>
                  </a:extLst>
                </a:gridCol>
              </a:tblGrid>
              <a:tr h="137160">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March</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April</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May</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June</a:t>
                      </a:r>
                      <a:endParaRPr lang="en-US" sz="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753940807"/>
                  </a:ext>
                </a:extLst>
              </a:tr>
              <a:tr h="137160">
                <a:tc>
                  <a:txBody>
                    <a:bodyPr/>
                    <a:lstStyle/>
                    <a:p>
                      <a:pPr algn="l" fontAlgn="b"/>
                      <a:r>
                        <a:rPr lang="en-US" sz="800" u="none" strike="noStrike">
                          <a:effectLst/>
                        </a:rPr>
                        <a:t>Stage 1</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291339010"/>
                  </a:ext>
                </a:extLst>
              </a:tr>
              <a:tr h="137160">
                <a:tc>
                  <a:txBody>
                    <a:bodyPr/>
                    <a:lstStyle/>
                    <a:p>
                      <a:pPr algn="l" fontAlgn="b"/>
                      <a:r>
                        <a:rPr lang="en-US" sz="800" u="none" strike="noStrike">
                          <a:effectLst/>
                        </a:rPr>
                        <a:t>Stage 2</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423969884"/>
                  </a:ext>
                </a:extLst>
              </a:tr>
              <a:tr h="137160">
                <a:tc>
                  <a:txBody>
                    <a:bodyPr/>
                    <a:lstStyle/>
                    <a:p>
                      <a:pPr algn="l" fontAlgn="b"/>
                      <a:r>
                        <a:rPr lang="en-US" sz="800" u="none" strike="noStrike">
                          <a:effectLst/>
                        </a:rPr>
                        <a:t>Stage 3</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873584703"/>
                  </a:ext>
                </a:extLst>
              </a:tr>
              <a:tr h="137160">
                <a:tc>
                  <a:txBody>
                    <a:bodyPr/>
                    <a:lstStyle/>
                    <a:p>
                      <a:pPr algn="l" fontAlgn="b"/>
                      <a:r>
                        <a:rPr lang="en-US" sz="800" u="none" strike="noStrike">
                          <a:effectLst/>
                        </a:rPr>
                        <a:t>Stage 4</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21516963"/>
                  </a:ext>
                </a:extLst>
              </a:tr>
              <a:tr h="137160">
                <a:tc>
                  <a:txBody>
                    <a:bodyPr/>
                    <a:lstStyle/>
                    <a:p>
                      <a:pPr algn="l" fontAlgn="b"/>
                      <a:r>
                        <a:rPr lang="en-US" sz="800" u="none" strike="noStrike">
                          <a:effectLst/>
                        </a:rPr>
                        <a:t>Unstageable</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820942373"/>
                  </a:ext>
                </a:extLst>
              </a:tr>
              <a:tr h="257175">
                <a:tc>
                  <a:txBody>
                    <a:bodyPr/>
                    <a:lstStyle/>
                    <a:p>
                      <a:pPr algn="l" fontAlgn="b"/>
                      <a:r>
                        <a:rPr lang="en-US" sz="800" u="none" strike="noStrike">
                          <a:effectLst/>
                        </a:rPr>
                        <a:t>Deep Tissue Injury</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5715" marR="5715" marT="5715"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423695862"/>
                  </a:ext>
                </a:extLst>
              </a:tr>
            </a:tbl>
          </a:graphicData>
        </a:graphic>
      </p:graphicFrame>
      <p:graphicFrame>
        <p:nvGraphicFramePr>
          <p:cNvPr id="16" name="Chart 15">
            <a:extLst>
              <a:ext uri="{FF2B5EF4-FFF2-40B4-BE49-F238E27FC236}">
                <a16:creationId xmlns:a16="http://schemas.microsoft.com/office/drawing/2014/main" id="{036135B2-A809-4C42-945F-4915E30776FA}"/>
              </a:ext>
            </a:extLst>
          </p:cNvPr>
          <p:cNvGraphicFramePr>
            <a:graphicFrameLocks/>
          </p:cNvGraphicFramePr>
          <p:nvPr>
            <p:extLst>
              <p:ext uri="{D42A27DB-BD31-4B8C-83A1-F6EECF244321}">
                <p14:modId xmlns:p14="http://schemas.microsoft.com/office/powerpoint/2010/main" val="1469559717"/>
              </p:ext>
            </p:extLst>
          </p:nvPr>
        </p:nvGraphicFramePr>
        <p:xfrm>
          <a:off x="3397792" y="1053684"/>
          <a:ext cx="5580593" cy="2980886"/>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8B32FBC2-4D58-4161-A076-DFAC4DFA714E}"/>
              </a:ext>
            </a:extLst>
          </p:cNvPr>
          <p:cNvSpPr txBox="1"/>
          <p:nvPr/>
        </p:nvSpPr>
        <p:spPr>
          <a:xfrm>
            <a:off x="428306" y="2255543"/>
            <a:ext cx="2836488" cy="1962076"/>
          </a:xfrm>
          <a:prstGeom prst="rect">
            <a:avLst/>
          </a:prstGeom>
          <a:noFill/>
        </p:spPr>
        <p:txBody>
          <a:bodyPr wrap="square" rtlCol="0">
            <a:spAutoFit/>
          </a:bodyPr>
          <a:lstStyle/>
          <a:p>
            <a:pPr algn="ctr"/>
            <a:r>
              <a:rPr lang="en-US" sz="1350" dirty="0"/>
              <a:t>Give the WTA-C a standing 5-minute time slot on monthly meetings for education.</a:t>
            </a:r>
          </a:p>
          <a:p>
            <a:pPr algn="ctr"/>
            <a:endParaRPr lang="en-US" sz="1350" dirty="0"/>
          </a:p>
          <a:p>
            <a:pPr algn="ctr"/>
            <a:r>
              <a:rPr lang="en-US" sz="1350" dirty="0"/>
              <a:t>For instance, discuss the number of facility acquired pressure injuries that occurred, and share the graphics.  Charts &amp; graphs are very helpful for bringing the issue home.</a:t>
            </a:r>
          </a:p>
        </p:txBody>
      </p:sp>
    </p:spTree>
    <p:extLst>
      <p:ext uri="{BB962C8B-B14F-4D97-AF65-F5344CB8AC3E}">
        <p14:creationId xmlns:p14="http://schemas.microsoft.com/office/powerpoint/2010/main" val="2530901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Certification</a:t>
            </a:r>
          </a:p>
        </p:txBody>
      </p:sp>
      <p:sp>
        <p:nvSpPr>
          <p:cNvPr id="3" name="Content Placeholder 2"/>
          <p:cNvSpPr>
            <a:spLocks noGrp="1"/>
          </p:cNvSpPr>
          <p:nvPr>
            <p:ph idx="1"/>
          </p:nvPr>
        </p:nvSpPr>
        <p:spPr>
          <a:xfrm>
            <a:off x="541177" y="2243872"/>
            <a:ext cx="7131504" cy="2876765"/>
          </a:xfrm>
        </p:spPr>
        <p:txBody>
          <a:bodyPr>
            <a:normAutofit fontScale="92500" lnSpcReduction="20000"/>
          </a:bodyPr>
          <a:lstStyle/>
          <a:p>
            <a:pPr marL="0" indent="0">
              <a:buNone/>
            </a:pPr>
            <a:endParaRPr lang="en-US" sz="1400" dirty="0"/>
          </a:p>
          <a:p>
            <a:pPr marL="914400" indent="0">
              <a:buNone/>
            </a:pPr>
            <a:r>
              <a:rPr lang="en-US" sz="2400" b="0" i="0" dirty="0">
                <a:solidFill>
                  <a:srgbClr val="000000"/>
                </a:solidFill>
                <a:effectLst/>
                <a:latin typeface="Times New Roman" panose="02020603050405020304" pitchFamily="18" charset="0"/>
              </a:rPr>
              <a:t>“It gives consumers and payers some assurance that the designee has attained an expert level and agrees to engage in lifelong learning, with implied allegiance to best practice, leadership, safety, and achievement of superior patient outcomes” (Corbett, 2012, </a:t>
            </a:r>
            <a:r>
              <a:rPr lang="en-US" sz="2400" b="0" i="0" dirty="0" err="1">
                <a:solidFill>
                  <a:srgbClr val="000000"/>
                </a:solidFill>
                <a:effectLst/>
                <a:latin typeface="Times New Roman" panose="02020603050405020304" pitchFamily="18" charset="0"/>
              </a:rPr>
              <a:t>pg</a:t>
            </a:r>
            <a:r>
              <a:rPr lang="en-US" sz="2400" b="0" i="0" dirty="0">
                <a:solidFill>
                  <a:srgbClr val="000000"/>
                </a:solidFill>
                <a:effectLst/>
                <a:latin typeface="Times New Roman" panose="02020603050405020304" pitchFamily="18" charset="0"/>
              </a:rPr>
              <a:t> 190).</a:t>
            </a:r>
          </a:p>
          <a:p>
            <a:pPr marL="914400" indent="0">
              <a:buNone/>
            </a:pPr>
            <a:r>
              <a:rPr lang="en-US" sz="2400" dirty="0">
                <a:solidFill>
                  <a:srgbClr val="000000"/>
                </a:solidFill>
                <a:latin typeface="Times New Roman" panose="02020603050405020304" pitchFamily="18" charset="0"/>
              </a:rPr>
              <a:t>Wound nurse specialists outperform their generalist nurse counterparts in specialty related topics.</a:t>
            </a:r>
            <a:endParaRPr lang="en-US" sz="2000" dirty="0"/>
          </a:p>
        </p:txBody>
      </p:sp>
      <p:sp>
        <p:nvSpPr>
          <p:cNvPr id="4" name="Text Placeholder 6">
            <a:extLst>
              <a:ext uri="{FF2B5EF4-FFF2-40B4-BE49-F238E27FC236}">
                <a16:creationId xmlns:a16="http://schemas.microsoft.com/office/drawing/2014/main" id="{AEE48323-81E4-4B02-9C77-6F1AD9D3B26B}"/>
              </a:ext>
            </a:extLst>
          </p:cNvPr>
          <p:cNvSpPr txBox="1">
            <a:spLocks/>
          </p:cNvSpPr>
          <p:nvPr/>
        </p:nvSpPr>
        <p:spPr>
          <a:xfrm>
            <a:off x="4142792" y="5956793"/>
            <a:ext cx="4758611" cy="342900"/>
          </a:xfrm>
          <a:prstGeom prst="rect">
            <a:avLst/>
          </a:prstGeom>
        </p:spPr>
        <p:txBody>
          <a:bodyPr vert="horz" lIns="0" tIns="34290" rIns="0" bIns="34290" rtlCol="0">
            <a:noAutofit/>
          </a:bodyPr>
          <a:lstStyle>
            <a:lvl1pPr marL="68579" indent="-68579" algn="l" defTabSz="685783"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6" algn="l" defTabSz="685783"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6" algn="l" defTabSz="685783"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lgn="r">
              <a:lnSpc>
                <a:spcPct val="90000"/>
              </a:lnSpc>
              <a:buFont typeface="Calibri" panose="020F0502020204030204" pitchFamily="34" charset="0"/>
              <a:buNone/>
            </a:pPr>
            <a:r>
              <a:rPr lang="en-US" sz="900" dirty="0">
                <a:solidFill>
                  <a:srgbClr val="303030"/>
                </a:solidFill>
                <a:latin typeface="arial" panose="020B0604020202020204" pitchFamily="34" charset="0"/>
              </a:rPr>
              <a:t>Corbett L. Q. (2012). Wound Care Nursing: Professional Issues and Opportunities. </a:t>
            </a:r>
            <a:r>
              <a:rPr lang="en-US" sz="900" i="1" dirty="0">
                <a:solidFill>
                  <a:srgbClr val="303030"/>
                </a:solidFill>
                <a:latin typeface="arial" panose="020B0604020202020204" pitchFamily="34" charset="0"/>
              </a:rPr>
              <a:t>Advances in wound care</a:t>
            </a:r>
            <a:r>
              <a:rPr lang="en-US" sz="900" dirty="0">
                <a:solidFill>
                  <a:srgbClr val="303030"/>
                </a:solidFill>
                <a:latin typeface="arial" panose="020B0604020202020204" pitchFamily="34" charset="0"/>
              </a:rPr>
              <a:t>, </a:t>
            </a:r>
            <a:r>
              <a:rPr lang="en-US" sz="900" i="1" dirty="0">
                <a:solidFill>
                  <a:srgbClr val="303030"/>
                </a:solidFill>
                <a:latin typeface="arial" panose="020B0604020202020204" pitchFamily="34" charset="0"/>
              </a:rPr>
              <a:t>1</a:t>
            </a:r>
            <a:r>
              <a:rPr lang="en-US" sz="900" dirty="0">
                <a:solidFill>
                  <a:srgbClr val="303030"/>
                </a:solidFill>
                <a:latin typeface="arial" panose="020B0604020202020204" pitchFamily="34" charset="0"/>
              </a:rPr>
              <a:t>(5), 189–193. https://doi.org/10.1089/wound.2011.0329</a:t>
            </a:r>
            <a:endParaRPr lang="en-US" sz="900" dirty="0"/>
          </a:p>
        </p:txBody>
      </p:sp>
    </p:spTree>
    <p:extLst>
      <p:ext uri="{BB962C8B-B14F-4D97-AF65-F5344CB8AC3E}">
        <p14:creationId xmlns:p14="http://schemas.microsoft.com/office/powerpoint/2010/main" val="350841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822724" y="559021"/>
            <a:ext cx="7543800" cy="1088068"/>
          </a:xfrm>
        </p:spPr>
        <p:txBody>
          <a:bodyPr vert="horz" lIns="68580" tIns="34290" rIns="68580" bIns="34290" rtlCol="0" anchor="b">
            <a:normAutofit/>
          </a:bodyPr>
          <a:lstStyle/>
          <a:p>
            <a:pPr algn="ctr"/>
            <a:r>
              <a:rPr lang="en-US" dirty="0"/>
              <a:t>Objectives</a:t>
            </a:r>
          </a:p>
        </p:txBody>
      </p:sp>
      <p:graphicFrame>
        <p:nvGraphicFramePr>
          <p:cNvPr id="4" name="Table 4">
            <a:extLst>
              <a:ext uri="{FF2B5EF4-FFF2-40B4-BE49-F238E27FC236}">
                <a16:creationId xmlns:a16="http://schemas.microsoft.com/office/drawing/2014/main" id="{C266CDD0-3E96-40BD-8324-62D1DD86152D}"/>
              </a:ext>
            </a:extLst>
          </p:cNvPr>
          <p:cNvGraphicFramePr>
            <a:graphicFrameLocks noGrp="1"/>
          </p:cNvGraphicFramePr>
          <p:nvPr>
            <p:ph idx="1"/>
            <p:extLst>
              <p:ext uri="{D42A27DB-BD31-4B8C-83A1-F6EECF244321}">
                <p14:modId xmlns:p14="http://schemas.microsoft.com/office/powerpoint/2010/main" val="1254088100"/>
              </p:ext>
            </p:extLst>
          </p:nvPr>
        </p:nvGraphicFramePr>
        <p:xfrm>
          <a:off x="204571" y="2230662"/>
          <a:ext cx="8780106" cy="3687907"/>
        </p:xfrm>
        <a:graphic>
          <a:graphicData uri="http://schemas.openxmlformats.org/drawingml/2006/table">
            <a:tbl>
              <a:tblPr firstRow="1" bandRow="1">
                <a:noFill/>
                <a:tableStyleId>{3B4B98B0-60AC-42C2-AFA5-B58CD77FA1E5}</a:tableStyleId>
              </a:tblPr>
              <a:tblGrid>
                <a:gridCol w="8780106">
                  <a:extLst>
                    <a:ext uri="{9D8B030D-6E8A-4147-A177-3AD203B41FA5}">
                      <a16:colId xmlns:a16="http://schemas.microsoft.com/office/drawing/2014/main" val="2981917977"/>
                    </a:ext>
                  </a:extLst>
                </a:gridCol>
              </a:tblGrid>
              <a:tr h="459986">
                <a:tc>
                  <a:txBody>
                    <a:bodyPr/>
                    <a:lstStyle/>
                    <a:p>
                      <a:pPr algn="ctr"/>
                      <a:r>
                        <a:rPr lang="en-US" sz="1800" b="0" cap="all" spc="150" dirty="0">
                          <a:solidFill>
                            <a:schemeClr val="lt1"/>
                          </a:solidFill>
                          <a:latin typeface="Calibri" panose="020F0502020204030204" pitchFamily="34" charset="0"/>
                          <a:cs typeface="Calibri" panose="020F0502020204030204" pitchFamily="34" charset="0"/>
                        </a:rPr>
                        <a:t>By the End of this course participants will be able to:</a:t>
                      </a:r>
                    </a:p>
                  </a:txBody>
                  <a:tcPr marL="113296" marR="113296" marT="113296" marB="113296">
                    <a:lnL w="12700" cmpd="sng">
                      <a:noFill/>
                    </a:lnL>
                    <a:lnR w="12700" cmpd="sng">
                      <a:noFill/>
                    </a:lnR>
                    <a:lnT w="12700" cmpd="sng">
                      <a:noFill/>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580512675"/>
                  </a:ext>
                </a:extLst>
              </a:tr>
              <a:tr h="459986">
                <a:tc>
                  <a:txBody>
                    <a:bodyPr/>
                    <a:lstStyle/>
                    <a:p>
                      <a:pPr algn="ctr"/>
                      <a:r>
                        <a:rPr lang="en-US" sz="1800" cap="none" spc="0" dirty="0">
                          <a:solidFill>
                            <a:schemeClr val="tx1"/>
                          </a:solidFill>
                          <a:latin typeface="Calibri" panose="020F0502020204030204" pitchFamily="34" charset="0"/>
                          <a:cs typeface="Calibri" panose="020F0502020204030204" pitchFamily="34" charset="0"/>
                        </a:rPr>
                        <a:t>Understand the history of the Wound Care Nurse specialty (Slides 3-5)</a:t>
                      </a:r>
                    </a:p>
                  </a:txBody>
                  <a:tcPr marL="113296" marR="113296" marT="113296" marB="113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5369860"/>
                  </a:ext>
                </a:extLst>
              </a:tr>
              <a:tr h="459986">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latin typeface="Calibri" panose="020F0502020204030204" pitchFamily="34" charset="0"/>
                          <a:cs typeface="Calibri" panose="020F0502020204030204" pitchFamily="34" charset="0"/>
                        </a:rPr>
                        <a:t>Identify the benefits &amp; “gold standard” for wound nurse certifications (Slides 6-8)</a:t>
                      </a:r>
                    </a:p>
                  </a:txBody>
                  <a:tcPr marL="113296" marR="113296" marT="113296" marB="113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92339"/>
                  </a:ext>
                </a:extLst>
              </a:tr>
              <a:tr h="459986">
                <a:tc>
                  <a:txBody>
                    <a:bodyPr/>
                    <a:lstStyle/>
                    <a:p>
                      <a:pPr algn="ctr"/>
                      <a:r>
                        <a:rPr lang="en-US" sz="1800" cap="none" spc="0" dirty="0">
                          <a:solidFill>
                            <a:schemeClr val="tx1"/>
                          </a:solidFill>
                          <a:latin typeface="Calibri" panose="020F0502020204030204" pitchFamily="34" charset="0"/>
                          <a:cs typeface="Calibri" panose="020F0502020204030204" pitchFamily="34" charset="0"/>
                        </a:rPr>
                        <a:t>Recognize wound nurse certifications available via the WOCN Society (Slides 9-14)</a:t>
                      </a:r>
                    </a:p>
                  </a:txBody>
                  <a:tcPr marL="113296" marR="113296" marT="113296" marB="113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431865"/>
                  </a:ext>
                </a:extLst>
              </a:tr>
              <a:tr h="459986">
                <a:tc>
                  <a:txBody>
                    <a:bodyPr/>
                    <a:lstStyle/>
                    <a:p>
                      <a:pPr algn="ctr"/>
                      <a:r>
                        <a:rPr lang="en-US" sz="1800" cap="none" spc="0" dirty="0">
                          <a:solidFill>
                            <a:schemeClr val="tx1"/>
                          </a:solidFill>
                          <a:latin typeface="Calibri" panose="020F0502020204030204" pitchFamily="34" charset="0"/>
                          <a:cs typeface="Calibri" panose="020F0502020204030204" pitchFamily="34" charset="0"/>
                        </a:rPr>
                        <a:t>Describe evidence-based knowledge on the use of wound nurse certification (Slides 15-24)</a:t>
                      </a:r>
                    </a:p>
                  </a:txBody>
                  <a:tcPr marL="113296" marR="113296" marT="113296" marB="113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989361"/>
                  </a:ext>
                </a:extLst>
              </a:tr>
              <a:tr h="459986">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latin typeface="Calibri" panose="020F0502020204030204" pitchFamily="34" charset="0"/>
                          <a:cs typeface="Calibri" panose="020F0502020204030204" pitchFamily="34" charset="0"/>
                        </a:rPr>
                        <a:t>Identify good candidates for hiring as  wound nurse specialist (Slides 25-27)</a:t>
                      </a:r>
                    </a:p>
                  </a:txBody>
                  <a:tcPr marL="113296" marR="113296" marT="113296" marB="113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7875161"/>
                  </a:ext>
                </a:extLst>
              </a:tr>
              <a:tr h="682435">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latin typeface="Calibri" panose="020F0502020204030204" pitchFamily="34" charset="0"/>
                          <a:cs typeface="Calibri" panose="020F0502020204030204" pitchFamily="34" charset="0"/>
                        </a:rPr>
                        <a:t>Understand the full potential for wound nurse specialists in facilities (Slides 28-42)</a:t>
                      </a:r>
                    </a:p>
                  </a:txBody>
                  <a:tcPr marL="113296" marR="113296" marT="113296" marB="113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7912573"/>
                  </a:ext>
                </a:extLst>
              </a:tr>
            </a:tbl>
          </a:graphicData>
        </a:graphic>
      </p:graphicFrame>
    </p:spTree>
    <p:extLst>
      <p:ext uri="{BB962C8B-B14F-4D97-AF65-F5344CB8AC3E}">
        <p14:creationId xmlns:p14="http://schemas.microsoft.com/office/powerpoint/2010/main" val="15898168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291D-A396-4670-80F3-F75E80BC807E}"/>
              </a:ext>
            </a:extLst>
          </p:cNvPr>
          <p:cNvSpPr>
            <a:spLocks noGrp="1"/>
          </p:cNvSpPr>
          <p:nvPr>
            <p:ph type="title"/>
          </p:nvPr>
        </p:nvSpPr>
        <p:spPr>
          <a:xfrm>
            <a:off x="822960" y="286607"/>
            <a:ext cx="7543800" cy="686787"/>
          </a:xfrm>
        </p:spPr>
        <p:txBody>
          <a:bodyPr/>
          <a:lstStyle/>
          <a:p>
            <a:pPr algn="ctr"/>
            <a:r>
              <a:rPr lang="en-US" dirty="0"/>
              <a:t>REFERENCES</a:t>
            </a:r>
          </a:p>
        </p:txBody>
      </p:sp>
      <p:sp>
        <p:nvSpPr>
          <p:cNvPr id="4" name="TextBox 3">
            <a:extLst>
              <a:ext uri="{FF2B5EF4-FFF2-40B4-BE49-F238E27FC236}">
                <a16:creationId xmlns:a16="http://schemas.microsoft.com/office/drawing/2014/main" id="{BB9032B2-1A7A-4D2C-9D68-6E5CC56FF007}"/>
              </a:ext>
            </a:extLst>
          </p:cNvPr>
          <p:cNvSpPr txBox="1"/>
          <p:nvPr/>
        </p:nvSpPr>
        <p:spPr>
          <a:xfrm>
            <a:off x="766043" y="1166842"/>
            <a:ext cx="7611913" cy="4524315"/>
          </a:xfrm>
          <a:prstGeom prst="rect">
            <a:avLst/>
          </a:prstGeom>
          <a:noFill/>
        </p:spPr>
        <p:txBody>
          <a:bodyPr wrap="square">
            <a:spAutoFit/>
          </a:bodyPr>
          <a:lstStyle/>
          <a:p>
            <a:pPr marL="690563" indent="-690563"/>
            <a:r>
              <a:rPr lang="en-US" sz="900" b="0" i="1" dirty="0">
                <a:effectLst/>
                <a:latin typeface="fira sans"/>
              </a:rPr>
              <a:t>Castonguay, G. (2018) Tools of change in critical care: Impacting outcomes with a skin bundle, an effective positioning system and education. </a:t>
            </a:r>
            <a:r>
              <a:rPr lang="en-US" sz="900" i="1" kern="1200" dirty="0">
                <a:effectLst/>
                <a:latin typeface="fira sans"/>
                <a:ea typeface="Calibri" panose="020F0502020204030204" pitchFamily="34" charset="0"/>
                <a:cs typeface="Times New Roman" panose="02020603050405020304" pitchFamily="18" charset="0"/>
              </a:rPr>
              <a:t>Journal of Wound, Ostomy and Continence Nursing</a:t>
            </a:r>
            <a:endParaRPr lang="en-US" sz="900" b="0" i="0" dirty="0">
              <a:effectLst/>
              <a:latin typeface="fira sans"/>
            </a:endParaRPr>
          </a:p>
          <a:p>
            <a:pPr marL="690563" indent="-690563"/>
            <a:endParaRPr lang="en-US" sz="900" b="0" dirty="0">
              <a:effectLst/>
              <a:latin typeface="fira sans"/>
            </a:endParaRPr>
          </a:p>
          <a:p>
            <a:pPr marL="690563" indent="-690563"/>
            <a:r>
              <a:rPr lang="en-US" sz="900" b="0" dirty="0">
                <a:effectLst/>
                <a:latin typeface="fira sans"/>
              </a:rPr>
              <a:t>Corbett L. Q. (2012). Wound Care Nursing: Professional Issues and Opportunities. Advances in wound care, 1(5), 189–193. </a:t>
            </a:r>
            <a:r>
              <a:rPr lang="en-US" sz="900" b="0" dirty="0">
                <a:solidFill>
                  <a:srgbClr val="2998E3"/>
                </a:solidFill>
                <a:effectLst/>
                <a:latin typeface="fira sans"/>
                <a:hlinkClick r:id="rId2">
                  <a:extLst>
                    <a:ext uri="{A12FA001-AC4F-418D-AE19-62706E023703}">
                      <ahyp:hlinkClr xmlns:ahyp="http://schemas.microsoft.com/office/drawing/2018/hyperlinkcolor" val="tx"/>
                    </a:ext>
                  </a:extLst>
                </a:hlinkClick>
              </a:rPr>
              <a:t>https://doi.org/10.1089/wound.</a:t>
            </a:r>
            <a:r>
              <a:rPr lang="en-US" sz="900" b="0" dirty="0">
                <a:effectLst/>
                <a:latin typeface="fira sans"/>
                <a:hlinkClick r:id="rId2">
                  <a:extLst>
                    <a:ext uri="{A12FA001-AC4F-418D-AE19-62706E023703}">
                      <ahyp:hlinkClr xmlns:ahyp="http://schemas.microsoft.com/office/drawing/2018/hyperlinkcolor" val="tx"/>
                    </a:ext>
                  </a:extLst>
                </a:hlinkClick>
              </a:rPr>
              <a:t>2011.0329</a:t>
            </a:r>
            <a:endParaRPr lang="en-US" sz="900" b="0" dirty="0">
              <a:effectLst/>
              <a:latin typeface="fira sans"/>
            </a:endParaRPr>
          </a:p>
          <a:p>
            <a:endParaRPr lang="en-US" sz="900" dirty="0">
              <a:latin typeface="fira sans"/>
            </a:endParaRPr>
          </a:p>
          <a:p>
            <a:pPr marL="685783" indent="-685783"/>
            <a:r>
              <a:rPr lang="en-US" sz="900" dirty="0">
                <a:latin typeface="fira sans"/>
              </a:rPr>
              <a:t>Educate Simplify (2019) Wound care education up, pressure Injuries down at Iredell skilled nursing facility.  </a:t>
            </a:r>
            <a:r>
              <a:rPr lang="en-US" sz="900" dirty="0">
                <a:latin typeface="fira sans"/>
                <a:hlinkClick r:id="rId3">
                  <a:extLst>
                    <a:ext uri="{A12FA001-AC4F-418D-AE19-62706E023703}">
                      <ahyp:hlinkClr xmlns:ahyp="http://schemas.microsoft.com/office/drawing/2018/hyperlinkcolor" val="tx"/>
                    </a:ext>
                  </a:extLst>
                </a:hlinkClick>
              </a:rPr>
              <a:t>https://educatesimplify.com/news/wta-program/</a:t>
            </a:r>
            <a:endParaRPr lang="en-US" sz="900" dirty="0">
              <a:latin typeface="fira sans"/>
            </a:endParaRPr>
          </a:p>
          <a:p>
            <a:pPr marL="685783" indent="-685783"/>
            <a:endParaRPr lang="en-US" sz="900" b="0" dirty="0">
              <a:solidFill>
                <a:schemeClr val="tx1"/>
              </a:solidFill>
              <a:effectLst/>
              <a:latin typeface="fira sans"/>
            </a:endParaRPr>
          </a:p>
          <a:p>
            <a:pPr marL="685783" indent="-685783"/>
            <a:r>
              <a:rPr lang="en-US" sz="900" b="0" dirty="0">
                <a:solidFill>
                  <a:schemeClr val="tx1"/>
                </a:solidFill>
                <a:effectLst/>
                <a:latin typeface="fira sans"/>
              </a:rPr>
              <a:t>Fisher, J., </a:t>
            </a:r>
            <a:r>
              <a:rPr lang="en-US" sz="900" b="0" dirty="0" err="1">
                <a:solidFill>
                  <a:schemeClr val="tx1"/>
                </a:solidFill>
                <a:effectLst/>
                <a:latin typeface="fira sans"/>
              </a:rPr>
              <a:t>Kratovil</a:t>
            </a:r>
            <a:r>
              <a:rPr lang="en-US" sz="900" b="0" dirty="0">
                <a:solidFill>
                  <a:schemeClr val="tx1"/>
                </a:solidFill>
                <a:effectLst/>
                <a:latin typeface="fira sans"/>
              </a:rPr>
              <a:t>, J., &amp; </a:t>
            </a:r>
            <a:r>
              <a:rPr lang="en-US" sz="900" b="0" dirty="0" err="1">
                <a:solidFill>
                  <a:schemeClr val="tx1"/>
                </a:solidFill>
                <a:effectLst/>
                <a:latin typeface="fira sans"/>
              </a:rPr>
              <a:t>Germansky</a:t>
            </a:r>
            <a:r>
              <a:rPr lang="en-US" sz="900" b="0" dirty="0">
                <a:solidFill>
                  <a:schemeClr val="tx1"/>
                </a:solidFill>
                <a:effectLst/>
                <a:latin typeface="fira sans"/>
              </a:rPr>
              <a:t>, M. (2019).  Expansion of the wound care program in home care by incorporation the WTA nurses to increase the reach of the CWOCN: WOCN Society’s Scientific and Clinical Abstracts From </a:t>
            </a:r>
            <a:r>
              <a:rPr lang="en-US" sz="900" b="0" dirty="0" err="1">
                <a:solidFill>
                  <a:schemeClr val="tx1"/>
                </a:solidFill>
                <a:effectLst/>
                <a:latin typeface="fira sans"/>
              </a:rPr>
              <a:t>WOCNext</a:t>
            </a:r>
            <a:r>
              <a:rPr lang="en-US" sz="900" b="0" dirty="0">
                <a:solidFill>
                  <a:schemeClr val="tx1"/>
                </a:solidFill>
                <a:effectLst/>
                <a:latin typeface="fira sans"/>
              </a:rPr>
              <a:t> 2019 Nashville, Tennessee.  </a:t>
            </a:r>
            <a:r>
              <a:rPr lang="en-US" sz="900" dirty="0">
                <a:solidFill>
                  <a:schemeClr val="tx1"/>
                </a:solidFill>
                <a:effectLst/>
                <a:latin typeface="fira sans"/>
              </a:rPr>
              <a:t>Journal of Wound, Ostomy and Continence Nursing </a:t>
            </a:r>
            <a:r>
              <a:rPr lang="en-US" sz="900" u="none" strike="noStrike" dirty="0">
                <a:solidFill>
                  <a:schemeClr val="tx1"/>
                </a:solidFill>
                <a:effectLst/>
                <a:latin typeface="fira sans"/>
                <a:hlinkClick r:id="rId4">
                  <a:extLst>
                    <a:ext uri="{A12FA001-AC4F-418D-AE19-62706E023703}">
                      <ahyp:hlinkClr xmlns:ahyp="http://schemas.microsoft.com/office/drawing/2018/hyperlinkcolor" val="tx"/>
                    </a:ext>
                  </a:extLst>
                </a:hlinkClick>
              </a:rPr>
              <a:t>46 </a:t>
            </a:r>
            <a:r>
              <a:rPr lang="en-US" sz="900" u="none" strike="noStrike" dirty="0" err="1">
                <a:solidFill>
                  <a:schemeClr val="tx1"/>
                </a:solidFill>
                <a:effectLst/>
                <a:latin typeface="fira sans"/>
                <a:hlinkClick r:id="rId4">
                  <a:extLst>
                    <a:ext uri="{A12FA001-AC4F-418D-AE19-62706E023703}">
                      <ahyp:hlinkClr xmlns:ahyp="http://schemas.microsoft.com/office/drawing/2018/hyperlinkcolor" val="tx"/>
                    </a:ext>
                  </a:extLst>
                </a:hlinkClick>
              </a:rPr>
              <a:t>pg</a:t>
            </a:r>
            <a:r>
              <a:rPr lang="en-US" sz="900" u="none" strike="noStrike" dirty="0">
                <a:solidFill>
                  <a:schemeClr val="tx1"/>
                </a:solidFill>
                <a:effectLst/>
                <a:latin typeface="fira sans"/>
                <a:hlinkClick r:id="rId4">
                  <a:extLst>
                    <a:ext uri="{A12FA001-AC4F-418D-AE19-62706E023703}">
                      <ahyp:hlinkClr xmlns:ahyp="http://schemas.microsoft.com/office/drawing/2018/hyperlinkcolor" val="tx"/>
                    </a:ext>
                  </a:extLst>
                </a:hlinkClick>
              </a:rPr>
              <a:t> S1-S70</a:t>
            </a:r>
            <a:r>
              <a:rPr lang="en-US" sz="900" u="none" strike="noStrike" dirty="0">
                <a:solidFill>
                  <a:schemeClr val="tx1"/>
                </a:solidFill>
                <a:effectLst/>
                <a:latin typeface="fira sans"/>
              </a:rPr>
              <a:t>.  </a:t>
            </a:r>
            <a:r>
              <a:rPr lang="en-US" sz="900" dirty="0" err="1">
                <a:solidFill>
                  <a:schemeClr val="tx1"/>
                </a:solidFill>
                <a:effectLst/>
                <a:latin typeface="fira sans"/>
              </a:rPr>
              <a:t>doi</a:t>
            </a:r>
            <a:r>
              <a:rPr lang="en-US" sz="900" dirty="0">
                <a:solidFill>
                  <a:schemeClr val="tx1"/>
                </a:solidFill>
                <a:effectLst/>
                <a:latin typeface="fira sans"/>
              </a:rPr>
              <a:t>: 10.1097/WON.0000000000000530</a:t>
            </a:r>
          </a:p>
          <a:p>
            <a:pPr marL="685783" indent="-685783"/>
            <a:endParaRPr lang="en-US" sz="900" dirty="0">
              <a:latin typeface="fira sans"/>
            </a:endParaRPr>
          </a:p>
          <a:p>
            <a:pPr marL="685783" indent="-685783"/>
            <a:endParaRPr lang="en-US" sz="900" dirty="0">
              <a:latin typeface="fira sans"/>
            </a:endParaRPr>
          </a:p>
          <a:p>
            <a:pPr marL="685783" indent="-685783"/>
            <a:r>
              <a:rPr lang="en-US" sz="900" kern="1200" dirty="0" err="1">
                <a:solidFill>
                  <a:srgbClr val="000000"/>
                </a:solidFill>
                <a:effectLst/>
                <a:latin typeface="fira sans"/>
                <a:ea typeface="Calibri" panose="020F0502020204030204" pitchFamily="34" charset="0"/>
                <a:cs typeface="Times New Roman" panose="02020603050405020304" pitchFamily="18" charset="0"/>
              </a:rPr>
              <a:t>Ramundo</a:t>
            </a:r>
            <a:r>
              <a:rPr lang="en-US" sz="900" kern="1200" dirty="0">
                <a:solidFill>
                  <a:srgbClr val="000000"/>
                </a:solidFill>
                <a:effectLst/>
                <a:latin typeface="fira sans"/>
                <a:ea typeface="Calibri" panose="020F0502020204030204" pitchFamily="34" charset="0"/>
                <a:cs typeface="Times New Roman" panose="02020603050405020304" pitchFamily="18" charset="0"/>
              </a:rPr>
              <a:t>, J. (2019). Impact of the Wound Treatment Associate Program on unit-acquired pressure injuries in the medical ICU.  </a:t>
            </a:r>
            <a:r>
              <a:rPr lang="en-US" sz="900" i="1" kern="1200" dirty="0">
                <a:solidFill>
                  <a:srgbClr val="000000"/>
                </a:solidFill>
                <a:effectLst/>
                <a:latin typeface="fira sans"/>
                <a:ea typeface="Calibri" panose="020F0502020204030204" pitchFamily="34" charset="0"/>
                <a:cs typeface="Times New Roman" panose="02020603050405020304" pitchFamily="18" charset="0"/>
              </a:rPr>
              <a:t>Journal of Wound, Ostomy and Continence Nursing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685783" indent="-685783"/>
            <a:endParaRPr lang="en-US" sz="900" dirty="0">
              <a:latin typeface="fira sans"/>
            </a:endParaRPr>
          </a:p>
          <a:p>
            <a:pPr marL="685783" indent="-685783"/>
            <a:r>
              <a:rPr lang="en-US" sz="900" dirty="0" err="1">
                <a:latin typeface="fira sans"/>
              </a:rPr>
              <a:t>Ramundo</a:t>
            </a:r>
            <a:r>
              <a:rPr lang="en-US" sz="900" dirty="0">
                <a:latin typeface="fira sans"/>
              </a:rPr>
              <a:t>, J., </a:t>
            </a:r>
            <a:r>
              <a:rPr lang="en-US" sz="900" dirty="0" err="1">
                <a:latin typeface="fira sans"/>
              </a:rPr>
              <a:t>Coverstone</a:t>
            </a:r>
            <a:r>
              <a:rPr lang="en-US" sz="900" dirty="0">
                <a:latin typeface="fira sans"/>
              </a:rPr>
              <a:t>, S., </a:t>
            </a:r>
            <a:r>
              <a:rPr lang="en-US" sz="900" dirty="0" err="1">
                <a:latin typeface="fira sans"/>
              </a:rPr>
              <a:t>Crumbley</a:t>
            </a:r>
            <a:r>
              <a:rPr lang="en-US" sz="900" dirty="0">
                <a:latin typeface="fira sans"/>
              </a:rPr>
              <a:t>, D. R., Geiger, D., Jankowski, I., Ritter, D., Smith, S., &amp; Sutton, A. (2020) Evaluation of the Impact of the Wound Treatment Associate (WTA) Education Program on Practice and Quality Patient Outcomes. Journal of Wound, Ostomy and Continence Nursing 47(1) p 13-19. </a:t>
            </a:r>
            <a:r>
              <a:rPr lang="en-US" sz="900" dirty="0" err="1">
                <a:latin typeface="fira sans"/>
              </a:rPr>
              <a:t>doi</a:t>
            </a:r>
            <a:r>
              <a:rPr lang="en-US" sz="900" dirty="0">
                <a:latin typeface="fira sans"/>
              </a:rPr>
              <a:t>: 10.1097/WON.0000000000000602</a:t>
            </a:r>
          </a:p>
          <a:p>
            <a:pPr marL="685783" indent="-685783"/>
            <a:endParaRPr lang="en-US" sz="900" b="0" dirty="0">
              <a:effectLst/>
              <a:latin typeface="fira sans"/>
            </a:endParaRPr>
          </a:p>
          <a:p>
            <a:pPr marL="685783" indent="-685783"/>
            <a:r>
              <a:rPr lang="en-US" sz="900" b="0" i="1" dirty="0">
                <a:effectLst/>
                <a:latin typeface="fira sans"/>
              </a:rPr>
              <a:t>Walker, C. (2019). </a:t>
            </a:r>
            <a:r>
              <a:rPr lang="en-US" sz="900" dirty="0">
                <a:effectLst/>
                <a:latin typeface="fira sans"/>
              </a:rPr>
              <a:t>Enlarging the circle of wound care through wound treatment Associate program: W</a:t>
            </a:r>
            <a:r>
              <a:rPr lang="en-US" sz="900" b="0" dirty="0">
                <a:effectLst/>
                <a:latin typeface="fira sans"/>
              </a:rPr>
              <a:t>OCN Society’s Scientific and Clinical Abstracts From </a:t>
            </a:r>
            <a:r>
              <a:rPr lang="en-US" sz="900" b="0" dirty="0" err="1">
                <a:effectLst/>
                <a:latin typeface="fira sans"/>
              </a:rPr>
              <a:t>WOCNext</a:t>
            </a:r>
            <a:r>
              <a:rPr lang="en-US" sz="900" b="0" dirty="0">
                <a:effectLst/>
                <a:latin typeface="fira sans"/>
              </a:rPr>
              <a:t> 2019 Nashville, Tennessee.  </a:t>
            </a:r>
            <a:r>
              <a:rPr lang="en-US" sz="900" i="1" dirty="0">
                <a:effectLst/>
                <a:latin typeface="fira sans"/>
              </a:rPr>
              <a:t>Journal of Wound, Ostomy and Continence Nursing </a:t>
            </a:r>
            <a:r>
              <a:rPr lang="en-US" sz="900" i="1" u="none" strike="noStrike" dirty="0">
                <a:effectLst/>
                <a:latin typeface="fira sans"/>
                <a:hlinkClick r:id="rId4">
                  <a:extLst>
                    <a:ext uri="{A12FA001-AC4F-418D-AE19-62706E023703}">
                      <ahyp:hlinkClr xmlns:ahyp="http://schemas.microsoft.com/office/drawing/2018/hyperlinkcolor" val="tx"/>
                    </a:ext>
                  </a:extLst>
                </a:hlinkClick>
              </a:rPr>
              <a:t>46 </a:t>
            </a:r>
            <a:r>
              <a:rPr lang="en-US" sz="900" i="1" u="none" strike="noStrike" dirty="0" err="1">
                <a:effectLst/>
                <a:latin typeface="fira sans"/>
                <a:hlinkClick r:id="rId4">
                  <a:extLst>
                    <a:ext uri="{A12FA001-AC4F-418D-AE19-62706E023703}">
                      <ahyp:hlinkClr xmlns:ahyp="http://schemas.microsoft.com/office/drawing/2018/hyperlinkcolor" val="tx"/>
                    </a:ext>
                  </a:extLst>
                </a:hlinkClick>
              </a:rPr>
              <a:t>pg</a:t>
            </a:r>
            <a:r>
              <a:rPr lang="en-US" sz="900" i="1" u="none" strike="noStrike" dirty="0">
                <a:effectLst/>
                <a:latin typeface="fira sans"/>
                <a:hlinkClick r:id="rId4">
                  <a:extLst>
                    <a:ext uri="{A12FA001-AC4F-418D-AE19-62706E023703}">
                      <ahyp:hlinkClr xmlns:ahyp="http://schemas.microsoft.com/office/drawing/2018/hyperlinkcolor" val="tx"/>
                    </a:ext>
                  </a:extLst>
                </a:hlinkClick>
              </a:rPr>
              <a:t> </a:t>
            </a:r>
            <a:r>
              <a:rPr lang="en-US" sz="900" u="none" strike="noStrike" dirty="0">
                <a:effectLst/>
                <a:latin typeface="fira sans"/>
                <a:hlinkClick r:id="rId4">
                  <a:extLst>
                    <a:ext uri="{A12FA001-AC4F-418D-AE19-62706E023703}">
                      <ahyp:hlinkClr xmlns:ahyp="http://schemas.microsoft.com/office/drawing/2018/hyperlinkcolor" val="tx"/>
                    </a:ext>
                  </a:extLst>
                </a:hlinkClick>
              </a:rPr>
              <a:t>S1-S70</a:t>
            </a:r>
            <a:r>
              <a:rPr lang="en-US" sz="900" u="none" strike="noStrike" dirty="0">
                <a:effectLst/>
                <a:latin typeface="fira sans"/>
              </a:rPr>
              <a:t>.  </a:t>
            </a:r>
            <a:r>
              <a:rPr lang="en-US" sz="900" dirty="0" err="1">
                <a:effectLst/>
                <a:latin typeface="fira sans"/>
              </a:rPr>
              <a:t>doi</a:t>
            </a:r>
            <a:r>
              <a:rPr lang="en-US" sz="900" dirty="0">
                <a:effectLst/>
                <a:latin typeface="fira sans"/>
              </a:rPr>
              <a:t>: 10.1097/WON.0000000000000530</a:t>
            </a:r>
          </a:p>
          <a:p>
            <a:pPr marL="685783" indent="-685783"/>
            <a:endParaRPr lang="en-US" sz="900" b="0" dirty="0">
              <a:effectLst/>
              <a:latin typeface="fira sans"/>
            </a:endParaRPr>
          </a:p>
          <a:p>
            <a:pPr marL="685783" indent="-685783"/>
            <a:r>
              <a:rPr lang="en-US" sz="900" b="0" dirty="0">
                <a:effectLst/>
                <a:latin typeface="fira sans"/>
              </a:rPr>
              <a:t>Whaley, A. M. (2019).  Use of the WTA in the acute care setting to increase accuracy and timeliness of pressure injury staging, and implementation of wound care: WOCN Society’s Scientific and Clinical Abstracts From </a:t>
            </a:r>
            <a:r>
              <a:rPr lang="en-US" sz="900" b="0" dirty="0" err="1">
                <a:effectLst/>
                <a:latin typeface="fira sans"/>
              </a:rPr>
              <a:t>WOCNext</a:t>
            </a:r>
            <a:r>
              <a:rPr lang="en-US" sz="900" b="0" dirty="0">
                <a:effectLst/>
                <a:latin typeface="fira sans"/>
              </a:rPr>
              <a:t> 2019 Nashville, Tennessee.  </a:t>
            </a:r>
            <a:r>
              <a:rPr lang="en-US" sz="900" dirty="0">
                <a:effectLst/>
                <a:latin typeface="fira sans"/>
              </a:rPr>
              <a:t>Journal of Wound, Ostomy and Continence Nursing </a:t>
            </a:r>
            <a:r>
              <a:rPr lang="en-US" sz="900" u="none" strike="noStrike" dirty="0">
                <a:effectLst/>
                <a:latin typeface="fira sans"/>
                <a:hlinkClick r:id="rId4">
                  <a:extLst>
                    <a:ext uri="{A12FA001-AC4F-418D-AE19-62706E023703}">
                      <ahyp:hlinkClr xmlns:ahyp="http://schemas.microsoft.com/office/drawing/2018/hyperlinkcolor" val="tx"/>
                    </a:ext>
                  </a:extLst>
                </a:hlinkClick>
              </a:rPr>
              <a:t>46 </a:t>
            </a:r>
            <a:r>
              <a:rPr lang="en-US" sz="900" u="none" strike="noStrike" dirty="0" err="1">
                <a:effectLst/>
                <a:latin typeface="fira sans"/>
                <a:hlinkClick r:id="rId4">
                  <a:extLst>
                    <a:ext uri="{A12FA001-AC4F-418D-AE19-62706E023703}">
                      <ahyp:hlinkClr xmlns:ahyp="http://schemas.microsoft.com/office/drawing/2018/hyperlinkcolor" val="tx"/>
                    </a:ext>
                  </a:extLst>
                </a:hlinkClick>
              </a:rPr>
              <a:t>pg</a:t>
            </a:r>
            <a:r>
              <a:rPr lang="en-US" sz="900" u="none" strike="noStrike" dirty="0">
                <a:effectLst/>
                <a:latin typeface="fira sans"/>
                <a:hlinkClick r:id="rId4">
                  <a:extLst>
                    <a:ext uri="{A12FA001-AC4F-418D-AE19-62706E023703}">
                      <ahyp:hlinkClr xmlns:ahyp="http://schemas.microsoft.com/office/drawing/2018/hyperlinkcolor" val="tx"/>
                    </a:ext>
                  </a:extLst>
                </a:hlinkClick>
              </a:rPr>
              <a:t> S1-S70</a:t>
            </a:r>
            <a:r>
              <a:rPr lang="en-US" sz="900" u="none" strike="noStrike" dirty="0">
                <a:effectLst/>
                <a:latin typeface="fira sans"/>
              </a:rPr>
              <a:t>.  </a:t>
            </a:r>
            <a:r>
              <a:rPr lang="en-US" sz="900" dirty="0" err="1">
                <a:effectLst/>
                <a:latin typeface="fira sans"/>
              </a:rPr>
              <a:t>doi</a:t>
            </a:r>
            <a:r>
              <a:rPr lang="en-US" sz="900" dirty="0">
                <a:effectLst/>
                <a:latin typeface="fira sans"/>
              </a:rPr>
              <a:t>: 10.1097/WON.0000000000000530</a:t>
            </a:r>
          </a:p>
          <a:p>
            <a:pPr marL="685783" indent="-685783"/>
            <a:endParaRPr lang="en-US" sz="900" dirty="0">
              <a:latin typeface="fira sans"/>
            </a:endParaRPr>
          </a:p>
          <a:p>
            <a:pPr marL="685783" indent="-685783"/>
            <a:r>
              <a:rPr lang="en-US" sz="900" dirty="0">
                <a:latin typeface="fira sans"/>
              </a:rPr>
              <a:t>WOCN Society (2021) Accreditation.  </a:t>
            </a:r>
            <a:r>
              <a:rPr lang="en-US" sz="900" dirty="0">
                <a:latin typeface="fira sans"/>
                <a:hlinkClick r:id="rId5"/>
              </a:rPr>
              <a:t>www.wocn.org/become-a-woc-nurse/accredited-programs/</a:t>
            </a:r>
            <a:endParaRPr lang="en-US" sz="900" dirty="0">
              <a:latin typeface="fira sans"/>
            </a:endParaRPr>
          </a:p>
          <a:p>
            <a:pPr marL="685783" indent="-685783"/>
            <a:endParaRPr lang="en-US" sz="900" dirty="0">
              <a:latin typeface="fira sans"/>
            </a:endParaRPr>
          </a:p>
          <a:p>
            <a:pPr marL="685783" indent="-685783"/>
            <a:r>
              <a:rPr lang="en-US" sz="900" dirty="0">
                <a:latin typeface="fira sans"/>
              </a:rPr>
              <a:t>WOCN Society (2021) Wound Treatment Associate Program.  www.wocn.org/wound-treatment-associate-program/</a:t>
            </a:r>
          </a:p>
          <a:p>
            <a:pPr marL="685783" indent="-685783"/>
            <a:endParaRPr lang="en-US" sz="900" dirty="0">
              <a:latin typeface="fira sans"/>
            </a:endParaRPr>
          </a:p>
          <a:p>
            <a:pPr marL="685783" indent="-685783"/>
            <a:r>
              <a:rPr lang="en-US" sz="900" dirty="0">
                <a:latin typeface="fira sans"/>
              </a:rPr>
              <a:t>WOCN Society (2020). Wound Treatment Associate Workbook</a:t>
            </a:r>
          </a:p>
        </p:txBody>
      </p:sp>
    </p:spTree>
    <p:extLst>
      <p:ext uri="{BB962C8B-B14F-4D97-AF65-F5344CB8AC3E}">
        <p14:creationId xmlns:p14="http://schemas.microsoft.com/office/powerpoint/2010/main" val="425770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Certification</a:t>
            </a:r>
          </a:p>
        </p:txBody>
      </p:sp>
      <p:sp>
        <p:nvSpPr>
          <p:cNvPr id="3" name="Content Placeholder 2"/>
          <p:cNvSpPr>
            <a:spLocks noGrp="1"/>
          </p:cNvSpPr>
          <p:nvPr>
            <p:ph idx="1"/>
          </p:nvPr>
        </p:nvSpPr>
        <p:spPr>
          <a:xfrm>
            <a:off x="541177" y="2243872"/>
            <a:ext cx="7131504" cy="2876765"/>
          </a:xfrm>
        </p:spPr>
        <p:txBody>
          <a:bodyPr>
            <a:normAutofit lnSpcReduction="10000"/>
          </a:bodyPr>
          <a:lstStyle/>
          <a:p>
            <a:pPr marL="0" indent="0">
              <a:buNone/>
            </a:pPr>
            <a:endParaRPr lang="en-US" sz="1400" dirty="0"/>
          </a:p>
          <a:p>
            <a:pPr marL="914400" indent="0">
              <a:buNone/>
            </a:pPr>
            <a:r>
              <a:rPr lang="en-US" sz="2400" dirty="0">
                <a:solidFill>
                  <a:srgbClr val="000000"/>
                </a:solidFill>
                <a:latin typeface="Times New Roman" panose="02020603050405020304" pitchFamily="18" charset="0"/>
              </a:rPr>
              <a:t>Topical wound care (choosing dressings) is the tip of the iceberg.  All systems of the body affect skin health and wound healing.</a:t>
            </a:r>
          </a:p>
          <a:p>
            <a:pPr marL="914400" indent="0">
              <a:buNone/>
            </a:pPr>
            <a:r>
              <a:rPr lang="en-US" sz="2400" dirty="0">
                <a:solidFill>
                  <a:srgbClr val="000000"/>
                </a:solidFill>
                <a:latin typeface="Times New Roman" panose="02020603050405020304" pitchFamily="18" charset="0"/>
              </a:rPr>
              <a:t>Wound specialists are trained at varying levels to understand the association of pathophysiology and skin health.</a:t>
            </a:r>
          </a:p>
        </p:txBody>
      </p:sp>
    </p:spTree>
    <p:extLst>
      <p:ext uri="{BB962C8B-B14F-4D97-AF65-F5344CB8AC3E}">
        <p14:creationId xmlns:p14="http://schemas.microsoft.com/office/powerpoint/2010/main" val="42709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Certification</a:t>
            </a:r>
          </a:p>
        </p:txBody>
      </p:sp>
      <p:sp>
        <p:nvSpPr>
          <p:cNvPr id="3" name="Content Placeholder 2"/>
          <p:cNvSpPr>
            <a:spLocks noGrp="1"/>
          </p:cNvSpPr>
          <p:nvPr>
            <p:ph idx="1"/>
          </p:nvPr>
        </p:nvSpPr>
        <p:spPr>
          <a:xfrm>
            <a:off x="948806" y="1972172"/>
            <a:ext cx="6387971" cy="4327521"/>
          </a:xfrm>
        </p:spPr>
        <p:txBody>
          <a:bodyPr>
            <a:normAutofit/>
          </a:bodyPr>
          <a:lstStyle/>
          <a:p>
            <a:pPr marL="0" indent="0">
              <a:buNone/>
            </a:pPr>
            <a:r>
              <a:rPr lang="en-US" sz="2000" dirty="0"/>
              <a:t>Specialty certification has improved all the following:</a:t>
            </a:r>
          </a:p>
          <a:p>
            <a:pPr marL="1376363" indent="-461963">
              <a:buFont typeface="Wingdings" panose="05000000000000000000" pitchFamily="2" charset="2"/>
              <a:buChar char="ü"/>
            </a:pPr>
            <a:r>
              <a:rPr lang="en-US" sz="2000" dirty="0"/>
              <a:t>Cost</a:t>
            </a:r>
          </a:p>
          <a:p>
            <a:pPr marL="1376363" indent="-461963">
              <a:buFont typeface="Wingdings" panose="05000000000000000000" pitchFamily="2" charset="2"/>
              <a:buChar char="ü"/>
            </a:pPr>
            <a:r>
              <a:rPr lang="en-US" sz="2000" dirty="0"/>
              <a:t>Patient satisfaction</a:t>
            </a:r>
          </a:p>
          <a:p>
            <a:pPr marL="1376363" indent="-461963">
              <a:buFont typeface="Wingdings" panose="05000000000000000000" pitchFamily="2" charset="2"/>
              <a:buChar char="ü"/>
            </a:pPr>
            <a:r>
              <a:rPr lang="en-US" sz="2000" dirty="0"/>
              <a:t>Nurse Staffing</a:t>
            </a:r>
          </a:p>
          <a:p>
            <a:pPr marL="1376363" indent="-461963">
              <a:buFont typeface="Wingdings" panose="05000000000000000000" pitchFamily="2" charset="2"/>
              <a:buChar char="ü"/>
            </a:pPr>
            <a:r>
              <a:rPr lang="en-US" sz="2000" dirty="0"/>
              <a:t>Retention rates</a:t>
            </a:r>
          </a:p>
          <a:p>
            <a:pPr marL="1376363" indent="-461963">
              <a:buFont typeface="Wingdings" panose="05000000000000000000" pitchFamily="2" charset="2"/>
              <a:buChar char="ü"/>
            </a:pPr>
            <a:r>
              <a:rPr lang="en-US" sz="2000" dirty="0"/>
              <a:t>Workplace empowerment</a:t>
            </a:r>
          </a:p>
          <a:p>
            <a:pPr marL="1376363" indent="-461963">
              <a:buFont typeface="Wingdings" panose="05000000000000000000" pitchFamily="2" charset="2"/>
              <a:buChar char="ü"/>
            </a:pPr>
            <a:r>
              <a:rPr lang="en-US" sz="2000" dirty="0"/>
              <a:t>Patient outcomes</a:t>
            </a:r>
          </a:p>
          <a:p>
            <a:pPr marL="1376363" indent="-461963">
              <a:buFont typeface="Wingdings" panose="05000000000000000000" pitchFamily="2" charset="2"/>
              <a:buChar char="ü"/>
            </a:pPr>
            <a:r>
              <a:rPr lang="en-US" sz="2000" dirty="0"/>
              <a:t>Patient Mortality</a:t>
            </a:r>
          </a:p>
          <a:p>
            <a:pPr marL="1376363" indent="-461963">
              <a:buFont typeface="Wingdings" panose="05000000000000000000" pitchFamily="2" charset="2"/>
              <a:buChar char="ü"/>
            </a:pPr>
            <a:r>
              <a:rPr lang="en-US" sz="2000" dirty="0"/>
              <a:t>Patient safety (Corbett, 2012, </a:t>
            </a:r>
            <a:r>
              <a:rPr lang="en-US" sz="2000" dirty="0" err="1"/>
              <a:t>pg</a:t>
            </a:r>
            <a:r>
              <a:rPr lang="en-US" sz="2000" dirty="0"/>
              <a:t> 190)</a:t>
            </a:r>
          </a:p>
          <a:p>
            <a:pPr marL="914400" indent="0">
              <a:buNone/>
            </a:pPr>
            <a:endParaRPr lang="en-US" sz="2000" dirty="0"/>
          </a:p>
        </p:txBody>
      </p:sp>
    </p:spTree>
    <p:extLst>
      <p:ext uri="{BB962C8B-B14F-4D97-AF65-F5344CB8AC3E}">
        <p14:creationId xmlns:p14="http://schemas.microsoft.com/office/powerpoint/2010/main" val="370475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D4BA4A-F5ED-4D96-97AA-8E59252E95F4}"/>
              </a:ext>
            </a:extLst>
          </p:cNvPr>
          <p:cNvSpPr>
            <a:spLocks noGrp="1"/>
          </p:cNvSpPr>
          <p:nvPr>
            <p:ph type="title"/>
          </p:nvPr>
        </p:nvSpPr>
        <p:spPr>
          <a:xfrm>
            <a:off x="888234" y="2060154"/>
            <a:ext cx="7543800" cy="3632115"/>
          </a:xfrm>
        </p:spPr>
        <p:txBody>
          <a:bodyPr vert="horz" lIns="68580" tIns="34290" rIns="68580" bIns="34290" rtlCol="0" anchor="ctr">
            <a:noAutofit/>
          </a:bodyPr>
          <a:lstStyle/>
          <a:p>
            <a:pPr algn="ctr">
              <a:lnSpc>
                <a:spcPct val="100000"/>
              </a:lnSpc>
              <a:spcBef>
                <a:spcPts val="0"/>
              </a:spcBef>
              <a:spcAft>
                <a:spcPts val="0"/>
              </a:spcAft>
            </a:pPr>
            <a:r>
              <a:rPr lang="en-US" sz="2800" b="1" dirty="0">
                <a:solidFill>
                  <a:srgbClr val="FF0000"/>
                </a:solidFill>
              </a:rPr>
              <a:t>Title 22. Social Security. </a:t>
            </a:r>
            <a:br>
              <a:rPr lang="en-US" sz="2800" b="1" dirty="0">
                <a:solidFill>
                  <a:srgbClr val="FF0000"/>
                </a:solidFill>
              </a:rPr>
            </a:br>
            <a:r>
              <a:rPr lang="en-US" sz="2800" b="1" dirty="0">
                <a:solidFill>
                  <a:srgbClr val="FF0000"/>
                </a:solidFill>
              </a:rPr>
              <a:t>Division 6. Licensing of Community Care Facilities. </a:t>
            </a:r>
            <a:br>
              <a:rPr lang="en-US" sz="2800" b="1" dirty="0">
                <a:solidFill>
                  <a:srgbClr val="FF0000"/>
                </a:solidFill>
              </a:rPr>
            </a:br>
            <a:r>
              <a:rPr lang="en-US" sz="2800" b="1" dirty="0">
                <a:solidFill>
                  <a:srgbClr val="FF0000"/>
                </a:solidFill>
              </a:rPr>
              <a:t>Chapter 1. General Licensing Requirements. </a:t>
            </a:r>
            <a:br>
              <a:rPr lang="en-US" sz="2800" b="1" dirty="0">
                <a:solidFill>
                  <a:srgbClr val="FF0000"/>
                </a:solidFill>
              </a:rPr>
            </a:br>
            <a:r>
              <a:rPr lang="en-US" sz="2800" b="1" dirty="0">
                <a:solidFill>
                  <a:srgbClr val="FF0000"/>
                </a:solidFill>
              </a:rPr>
              <a:t>Article 8. Incidental Medical Services. </a:t>
            </a:r>
            <a:br>
              <a:rPr lang="en-US" sz="2800" b="1" dirty="0">
                <a:solidFill>
                  <a:srgbClr val="FF0000"/>
                </a:solidFill>
              </a:rPr>
            </a:br>
            <a:r>
              <a:rPr lang="en-US" sz="2800" b="1" dirty="0">
                <a:solidFill>
                  <a:srgbClr val="FF0000"/>
                </a:solidFill>
              </a:rPr>
              <a:t>Section 80092.9. Wounds.</a:t>
            </a:r>
            <a:r>
              <a:rPr lang="en-US" sz="2800" dirty="0">
                <a:solidFill>
                  <a:srgbClr val="FF0000"/>
                </a:solidFill>
              </a:rPr>
              <a:t> </a:t>
            </a:r>
            <a:br>
              <a:rPr lang="en-US" sz="2800" dirty="0">
                <a:solidFill>
                  <a:srgbClr val="FF0000"/>
                </a:solidFill>
              </a:rPr>
            </a:br>
            <a:endParaRPr lang="en-US" sz="2800" dirty="0">
              <a:solidFill>
                <a:srgbClr val="FF0000"/>
              </a:solidFill>
            </a:endParaRPr>
          </a:p>
        </p:txBody>
      </p:sp>
    </p:spTree>
    <p:extLst>
      <p:ext uri="{BB962C8B-B14F-4D97-AF65-F5344CB8AC3E}">
        <p14:creationId xmlns:p14="http://schemas.microsoft.com/office/powerpoint/2010/main" val="2981252762"/>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A03EEFF0-FB57-4CB4-8BFC-DF397689E2ED}">
  <ds:schemaRefs>
    <ds:schemaRef ds:uri="71af3243-3dd4-4a8d-8c0d-dd76da1f02a5"/>
    <ds:schemaRef ds:uri="http://www.w3.org/XML/1998/namespace"/>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16c05727-aa75-4e4a-9b5f-8a80a1165891"/>
    <ds:schemaRef ds:uri="http://purl.org/dc/terms/"/>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{48115692-803C-483B-8698-C858A9B1B414}tf22712842_win32</Template>
  <TotalTime>11992</TotalTime>
  <Words>5275</Words>
  <Application>Microsoft Office PowerPoint</Application>
  <PresentationFormat>On-screen Show (4:3)</PresentationFormat>
  <Paragraphs>529</Paragraphs>
  <Slides>61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Bookman Old Style</vt:lpstr>
      <vt:lpstr>Calibri</vt:lpstr>
      <vt:lpstr>fira sans</vt:lpstr>
      <vt:lpstr>Franklin Gothic Book</vt:lpstr>
      <vt:lpstr>Times New Roman</vt:lpstr>
      <vt:lpstr>Wingdings</vt:lpstr>
      <vt:lpstr>1_RetrospectVTI</vt:lpstr>
      <vt:lpstr>Integrating a Wound Care Specialist Into Your Long-Term Care Facility</vt:lpstr>
      <vt:lpstr>Objectives</vt:lpstr>
      <vt:lpstr>History of Wound Care Nurses</vt:lpstr>
      <vt:lpstr>History of Wound Care Nurses</vt:lpstr>
      <vt:lpstr>History of Wound Care Nurses</vt:lpstr>
      <vt:lpstr>Benefits of Certification</vt:lpstr>
      <vt:lpstr>Benefits of Certification</vt:lpstr>
      <vt:lpstr>Benefits of Certification</vt:lpstr>
      <vt:lpstr>Title 22. Social Security.  Division 6. Licensing of Community Care Facilities.  Chapter 1. General Licensing Requirements.  Article 8. Incidental Medical Services.  Section 80092.9. Wounds.  </vt:lpstr>
      <vt:lpstr>Title 22: Social Security </vt:lpstr>
      <vt:lpstr>Title 22: Social Security</vt:lpstr>
      <vt:lpstr>Title 22: Social Security</vt:lpstr>
      <vt:lpstr>Title 22: Social Security</vt:lpstr>
      <vt:lpstr>Wound Nurse Certifications  WTA-C = Certified Wound Treatment Associate CWCN = Certified Wound Care Nurse AP-CWCN = Advanced Practice Certified Wound Care Nurse</vt:lpstr>
      <vt:lpstr>Wound Ostomy Continence Nurse Society</vt:lpstr>
      <vt:lpstr>WOCN-CB Wound  Examination Topics</vt:lpstr>
      <vt:lpstr>WTA-C Certification</vt:lpstr>
      <vt:lpstr>WTA-C Certification</vt:lpstr>
      <vt:lpstr>CWCN Certification</vt:lpstr>
      <vt:lpstr>AP-CWCN Certification</vt:lpstr>
      <vt:lpstr>Research on the Benefits of Wound Nurses</vt:lpstr>
      <vt:lpstr>Doctors Need Wound Nurses</vt:lpstr>
      <vt:lpstr>Doctors Need Wound Nurses</vt:lpstr>
      <vt:lpstr>Doctors Need Wound Nurses</vt:lpstr>
      <vt:lpstr>Survey Says..</vt:lpstr>
      <vt:lpstr>The Cost of Pressure Injuries</vt:lpstr>
      <vt:lpstr>WTA-C in Iredell County, NC</vt:lpstr>
      <vt:lpstr>WOCNs &amp; WTAs in Home Care</vt:lpstr>
      <vt:lpstr>WOCNs &amp; WTAs in Home Care</vt:lpstr>
      <vt:lpstr>On Time with Pressure Injury Staging and Implementation of Wound Care</vt:lpstr>
      <vt:lpstr>On Time with Pressure Injury Staging and Implementation of Wound Care</vt:lpstr>
      <vt:lpstr>The “Circle of Wound Care” in Communities</vt:lpstr>
      <vt:lpstr>PowerPoint Presentation</vt:lpstr>
      <vt:lpstr>PowerPoint Presentation</vt:lpstr>
      <vt:lpstr>PowerPoint Presentation</vt:lpstr>
      <vt:lpstr>PowerPoint Presentation</vt:lpstr>
      <vt:lpstr>Choosing a Wound Nurse Specialist</vt:lpstr>
      <vt:lpstr>Interview Process</vt:lpstr>
      <vt:lpstr>Interview Process</vt:lpstr>
      <vt:lpstr>Interview Process</vt:lpstr>
      <vt:lpstr>Interview Process</vt:lpstr>
      <vt:lpstr>Interview Process</vt:lpstr>
      <vt:lpstr>The Role of Wound Nurse Specialists</vt:lpstr>
      <vt:lpstr>The Role of a Wound Specializing Nurse</vt:lpstr>
      <vt:lpstr>The Role of a Wound Specializing Nurse</vt:lpstr>
      <vt:lpstr>The Role of a Wound Specializing Nurse</vt:lpstr>
      <vt:lpstr>The Role of a Wound Specializing Nurse</vt:lpstr>
      <vt:lpstr>PowerPoint Presentation</vt:lpstr>
      <vt:lpstr>PowerPoint Presentation</vt:lpstr>
      <vt:lpstr>The Role of a Wound Specializing Nurse</vt:lpstr>
      <vt:lpstr>The Role of a Wound Specializing Nurse</vt:lpstr>
      <vt:lpstr>The Role of a Wound Specializing Nurse</vt:lpstr>
      <vt:lpstr>The Role of a Wound Specializing Nurse</vt:lpstr>
      <vt:lpstr>The Role of a Wound Specializing Nurse</vt:lpstr>
      <vt:lpstr>The Role of a Wound Specializing Nurse</vt:lpstr>
      <vt:lpstr>The Role of a Wound Specializing Nurse</vt:lpstr>
      <vt:lpstr>The Role of a Wound Specializing Nurse</vt:lpstr>
      <vt:lpstr>Tracking Audit Information</vt:lpstr>
      <vt:lpstr>Tracking Audit Information</vt:lpstr>
      <vt:lpstr>Objectives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Cat Koutroumpis</dc:creator>
  <cp:lastModifiedBy>John Renzo</cp:lastModifiedBy>
  <cp:revision>61</cp:revision>
  <dcterms:created xsi:type="dcterms:W3CDTF">2021-07-13T18:55:08Z</dcterms:created>
  <dcterms:modified xsi:type="dcterms:W3CDTF">2022-03-14T12:57:54Z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