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2" r:id="rId7"/>
    <p:sldId id="261" r:id="rId8"/>
    <p:sldId id="263" r:id="rId9"/>
    <p:sldId id="267" r:id="rId10"/>
    <p:sldId id="265" r:id="rId11"/>
    <p:sldId id="279" r:id="rId12"/>
    <p:sldId id="264" r:id="rId13"/>
    <p:sldId id="266" r:id="rId14"/>
    <p:sldId id="268" r:id="rId15"/>
    <p:sldId id="269" r:id="rId16"/>
    <p:sldId id="271" r:id="rId17"/>
    <p:sldId id="273" r:id="rId18"/>
    <p:sldId id="280" r:id="rId19"/>
    <p:sldId id="274" r:id="rId20"/>
    <p:sldId id="278" r:id="rId21"/>
    <p:sldId id="275" r:id="rId22"/>
    <p:sldId id="276" r:id="rId23"/>
    <p:sldId id="281"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A34D3B8B-D728-4216-BBF7-B7AD31329970}" type="datetimeFigureOut">
              <a:rPr lang="en-PH" smtClean="0"/>
              <a:t>04/04/2022</a:t>
            </a:fld>
            <a:endParaRPr lang="en-PH"/>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PH"/>
          </a:p>
        </p:txBody>
      </p:sp>
      <p:sp>
        <p:nvSpPr>
          <p:cNvPr id="6" name="Slide Number Placeholder 5"/>
          <p:cNvSpPr>
            <a:spLocks noGrp="1"/>
          </p:cNvSpPr>
          <p:nvPr>
            <p:ph type="sldNum" sz="quarter" idx="12"/>
          </p:nvPr>
        </p:nvSpPr>
        <p:spPr>
          <a:xfrm>
            <a:off x="10469880" y="320040"/>
            <a:ext cx="914400" cy="320040"/>
          </a:xfrm>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72929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4D3B8B-D728-4216-BBF7-B7AD31329970}" type="datetimeFigureOut">
              <a:rPr lang="en-PH" smtClean="0"/>
              <a:t>04/04/2022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18625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A34D3B8B-D728-4216-BBF7-B7AD31329970}" type="datetimeFigureOut">
              <a:rPr lang="en-PH" smtClean="0"/>
              <a:t>04/04/2022</a:t>
            </a:fld>
            <a:endParaRPr lang="en-PH"/>
          </a:p>
        </p:txBody>
      </p:sp>
      <p:sp>
        <p:nvSpPr>
          <p:cNvPr id="5" name="Footer Placeholder 4"/>
          <p:cNvSpPr>
            <a:spLocks noGrp="1"/>
          </p:cNvSpPr>
          <p:nvPr>
            <p:ph type="ftr" sz="quarter" idx="11"/>
          </p:nvPr>
        </p:nvSpPr>
        <p:spPr>
          <a:xfrm>
            <a:off x="804672" y="6227064"/>
            <a:ext cx="10588752" cy="320040"/>
          </a:xfrm>
        </p:spPr>
        <p:txBody>
          <a:bodyPr/>
          <a:lstStyle/>
          <a:p>
            <a:endParaRPr lang="en-PH"/>
          </a:p>
        </p:txBody>
      </p:sp>
      <p:sp>
        <p:nvSpPr>
          <p:cNvPr id="6" name="Slide Number Placeholder 5"/>
          <p:cNvSpPr>
            <a:spLocks noGrp="1"/>
          </p:cNvSpPr>
          <p:nvPr>
            <p:ph type="sldNum" sz="quarter" idx="12"/>
          </p:nvPr>
        </p:nvSpPr>
        <p:spPr>
          <a:xfrm>
            <a:off x="10469880" y="320040"/>
            <a:ext cx="914400" cy="320040"/>
          </a:xfrm>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133982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4D3B8B-D728-4216-BBF7-B7AD31329970}" type="datetimeFigureOut">
              <a:rPr lang="en-PH" smtClean="0"/>
              <a:t>04/04/2022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370419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A34D3B8B-D728-4216-BBF7-B7AD31329970}" type="datetimeFigureOut">
              <a:rPr lang="en-PH" smtClean="0"/>
              <a:t>04/04/2022</a:t>
            </a:fld>
            <a:endParaRPr lang="en-PH"/>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PH"/>
          </a:p>
        </p:txBody>
      </p:sp>
      <p:sp>
        <p:nvSpPr>
          <p:cNvPr id="6" name="Slide Number Placeholder 5"/>
          <p:cNvSpPr>
            <a:spLocks noGrp="1"/>
          </p:cNvSpPr>
          <p:nvPr>
            <p:ph type="sldNum" sz="quarter" idx="12"/>
          </p:nvPr>
        </p:nvSpPr>
        <p:spPr>
          <a:xfrm>
            <a:off x="10469880" y="320040"/>
            <a:ext cx="914400" cy="320040"/>
          </a:xfrm>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10630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A34D3B8B-D728-4216-BBF7-B7AD31329970}" type="datetimeFigureOut">
              <a:rPr lang="en-PH" smtClean="0"/>
              <a:t>04/04/2022</a:t>
            </a:fld>
            <a:endParaRPr lang="en-PH"/>
          </a:p>
        </p:txBody>
      </p:sp>
      <p:sp>
        <p:nvSpPr>
          <p:cNvPr id="6" name="Footer Placeholder 5"/>
          <p:cNvSpPr>
            <a:spLocks noGrp="1"/>
          </p:cNvSpPr>
          <p:nvPr>
            <p:ph type="ftr" sz="quarter" idx="11"/>
          </p:nvPr>
        </p:nvSpPr>
        <p:spPr>
          <a:xfrm>
            <a:off x="804672" y="6227064"/>
            <a:ext cx="10588752" cy="320040"/>
          </a:xfrm>
        </p:spPr>
        <p:txBody>
          <a:bodyPr/>
          <a:lstStyle/>
          <a:p>
            <a:endParaRPr lang="en-PH"/>
          </a:p>
        </p:txBody>
      </p:sp>
      <p:sp>
        <p:nvSpPr>
          <p:cNvPr id="7" name="Slide Number Placeholder 6"/>
          <p:cNvSpPr>
            <a:spLocks noGrp="1"/>
          </p:cNvSpPr>
          <p:nvPr>
            <p:ph type="sldNum" sz="quarter" idx="12"/>
          </p:nvPr>
        </p:nvSpPr>
        <p:spPr>
          <a:xfrm>
            <a:off x="10469880" y="320040"/>
            <a:ext cx="914400" cy="320040"/>
          </a:xfrm>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262793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A34D3B8B-D728-4216-BBF7-B7AD31329970}" type="datetimeFigureOut">
              <a:rPr lang="en-PH" smtClean="0"/>
              <a:t>04/04/2022</a:t>
            </a:fld>
            <a:endParaRPr lang="en-PH"/>
          </a:p>
        </p:txBody>
      </p:sp>
      <p:sp>
        <p:nvSpPr>
          <p:cNvPr id="8" name="Footer Placeholder 7"/>
          <p:cNvSpPr>
            <a:spLocks noGrp="1"/>
          </p:cNvSpPr>
          <p:nvPr>
            <p:ph type="ftr" sz="quarter" idx="11"/>
          </p:nvPr>
        </p:nvSpPr>
        <p:spPr>
          <a:xfrm>
            <a:off x="804672" y="6227064"/>
            <a:ext cx="10588752" cy="320040"/>
          </a:xfrm>
        </p:spPr>
        <p:txBody>
          <a:bodyPr/>
          <a:lstStyle/>
          <a:p>
            <a:endParaRPr lang="en-PH"/>
          </a:p>
        </p:txBody>
      </p:sp>
      <p:sp>
        <p:nvSpPr>
          <p:cNvPr id="9" name="Slide Number Placeholder 8"/>
          <p:cNvSpPr>
            <a:spLocks noGrp="1"/>
          </p:cNvSpPr>
          <p:nvPr>
            <p:ph type="sldNum" sz="quarter" idx="12"/>
          </p:nvPr>
        </p:nvSpPr>
        <p:spPr>
          <a:xfrm>
            <a:off x="10469880" y="320040"/>
            <a:ext cx="914400" cy="320040"/>
          </a:xfrm>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413846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4D3B8B-D728-4216-BBF7-B7AD31329970}" type="datetimeFigureOut">
              <a:rPr lang="en-PH" smtClean="0"/>
              <a:t>04/04/2022</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34267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A34D3B8B-D728-4216-BBF7-B7AD31329970}" type="datetimeFigureOut">
              <a:rPr lang="en-PH" smtClean="0"/>
              <a:t>04/04/2022</a:t>
            </a:fld>
            <a:endParaRPr lang="en-PH"/>
          </a:p>
        </p:txBody>
      </p:sp>
      <p:sp>
        <p:nvSpPr>
          <p:cNvPr id="3" name="Footer Placeholder 2"/>
          <p:cNvSpPr>
            <a:spLocks noGrp="1"/>
          </p:cNvSpPr>
          <p:nvPr>
            <p:ph type="ftr" sz="quarter" idx="11"/>
          </p:nvPr>
        </p:nvSpPr>
        <p:spPr>
          <a:xfrm>
            <a:off x="804672" y="6227064"/>
            <a:ext cx="10588752" cy="320040"/>
          </a:xfrm>
        </p:spPr>
        <p:txBody>
          <a:bodyPr/>
          <a:lstStyle/>
          <a:p>
            <a:endParaRPr lang="en-PH"/>
          </a:p>
        </p:txBody>
      </p:sp>
      <p:sp>
        <p:nvSpPr>
          <p:cNvPr id="4" name="Slide Number Placeholder 3"/>
          <p:cNvSpPr>
            <a:spLocks noGrp="1"/>
          </p:cNvSpPr>
          <p:nvPr>
            <p:ph type="sldNum" sz="quarter" idx="12"/>
          </p:nvPr>
        </p:nvSpPr>
        <p:spPr>
          <a:xfrm>
            <a:off x="10469880" y="320040"/>
            <a:ext cx="914400" cy="320040"/>
          </a:xfrm>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142164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4D3B8B-D728-4216-BBF7-B7AD31329970}" type="datetimeFigureOut">
              <a:rPr lang="en-PH" smtClean="0"/>
              <a:t>04/04/2022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361726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A34D3B8B-D728-4216-BBF7-B7AD31329970}" type="datetimeFigureOut">
              <a:rPr lang="en-PH" smtClean="0"/>
              <a:t>04/04/2022</a:t>
            </a:fld>
            <a:endParaRPr lang="en-PH"/>
          </a:p>
        </p:txBody>
      </p:sp>
      <p:sp>
        <p:nvSpPr>
          <p:cNvPr id="6" name="Footer Placeholder 5"/>
          <p:cNvSpPr>
            <a:spLocks noGrp="1"/>
          </p:cNvSpPr>
          <p:nvPr>
            <p:ph type="ftr" sz="quarter" idx="11"/>
          </p:nvPr>
        </p:nvSpPr>
        <p:spPr>
          <a:xfrm>
            <a:off x="804672" y="6227064"/>
            <a:ext cx="5942203" cy="320040"/>
          </a:xfrm>
        </p:spPr>
        <p:txBody>
          <a:bodyPr/>
          <a:lstStyle/>
          <a:p>
            <a:endParaRPr lang="en-PH"/>
          </a:p>
        </p:txBody>
      </p:sp>
      <p:sp>
        <p:nvSpPr>
          <p:cNvPr id="7" name="Slide Number Placeholder 6"/>
          <p:cNvSpPr>
            <a:spLocks noGrp="1"/>
          </p:cNvSpPr>
          <p:nvPr>
            <p:ph type="sldNum" sz="quarter" idx="12"/>
          </p:nvPr>
        </p:nvSpPr>
        <p:spPr>
          <a:xfrm>
            <a:off x="5828377" y="320040"/>
            <a:ext cx="914400" cy="320040"/>
          </a:xfrm>
        </p:spPr>
        <p:txBody>
          <a:bodyPr/>
          <a:lstStyle/>
          <a:p>
            <a:fld id="{9B14842F-03FA-40D9-86C1-2C56C80F4E76}" type="slidenum">
              <a:rPr lang="en-PH" smtClean="0"/>
              <a:t>‹#›</a:t>
            </a:fld>
            <a:endParaRPr lang="en-PH"/>
          </a:p>
        </p:txBody>
      </p:sp>
    </p:spTree>
    <p:extLst>
      <p:ext uri="{BB962C8B-B14F-4D97-AF65-F5344CB8AC3E}">
        <p14:creationId xmlns:p14="http://schemas.microsoft.com/office/powerpoint/2010/main" val="220782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A34D3B8B-D728-4216-BBF7-B7AD31329970}" type="datetimeFigureOut">
              <a:rPr lang="en-PH" smtClean="0"/>
              <a:t>04/04/2022</a:t>
            </a:fld>
            <a:endParaRPr lang="en-PH"/>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B14842F-03FA-40D9-86C1-2C56C80F4E76}" type="slidenum">
              <a:rPr lang="en-PH" smtClean="0"/>
              <a:t>‹#›</a:t>
            </a:fld>
            <a:endParaRPr lang="en-PH"/>
          </a:p>
        </p:txBody>
      </p:sp>
    </p:spTree>
    <p:extLst>
      <p:ext uri="{BB962C8B-B14F-4D97-AF65-F5344CB8AC3E}">
        <p14:creationId xmlns:p14="http://schemas.microsoft.com/office/powerpoint/2010/main" val="3722394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clsi.org/standards/products/general-laboratory/documents/gp4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13B4-C2D6-43C7-AB1A-B9E88DB3B99A}"/>
              </a:ext>
            </a:extLst>
          </p:cNvPr>
          <p:cNvSpPr>
            <a:spLocks noGrp="1"/>
          </p:cNvSpPr>
          <p:nvPr>
            <p:ph type="ctrTitle"/>
          </p:nvPr>
        </p:nvSpPr>
        <p:spPr/>
        <p:txBody>
          <a:bodyPr>
            <a:normAutofit fontScale="90000"/>
          </a:bodyPr>
          <a:lstStyle/>
          <a:p>
            <a:r>
              <a:rPr lang="en-US" sz="6000" dirty="0"/>
              <a:t>IV Therapy &amp; Blood Withdrawal Theory Part 2 (for LVNs Only)</a:t>
            </a:r>
            <a:endParaRPr lang="en-PH" sz="6000" dirty="0"/>
          </a:p>
        </p:txBody>
      </p:sp>
      <p:sp>
        <p:nvSpPr>
          <p:cNvPr id="3" name="Subtitle 2">
            <a:extLst>
              <a:ext uri="{FF2B5EF4-FFF2-40B4-BE49-F238E27FC236}">
                <a16:creationId xmlns:a16="http://schemas.microsoft.com/office/drawing/2014/main" id="{9B6FEAEB-553D-429C-AD63-49BAD8B76476}"/>
              </a:ext>
            </a:extLst>
          </p:cNvPr>
          <p:cNvSpPr>
            <a:spLocks noGrp="1"/>
          </p:cNvSpPr>
          <p:nvPr>
            <p:ph type="subTitle" idx="1"/>
          </p:nvPr>
        </p:nvSpPr>
        <p:spPr/>
        <p:txBody>
          <a:bodyPr/>
          <a:lstStyle/>
          <a:p>
            <a:endParaRPr lang="en-PH" dirty="0"/>
          </a:p>
        </p:txBody>
      </p:sp>
    </p:spTree>
    <p:extLst>
      <p:ext uri="{BB962C8B-B14F-4D97-AF65-F5344CB8AC3E}">
        <p14:creationId xmlns:p14="http://schemas.microsoft.com/office/powerpoint/2010/main" val="411159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8FD4F3-5321-45BE-ACCD-CC4851426FEF}"/>
              </a:ext>
            </a:extLst>
          </p:cNvPr>
          <p:cNvSpPr>
            <a:spLocks noGrp="1"/>
          </p:cNvSpPr>
          <p:nvPr>
            <p:ph type="title"/>
          </p:nvPr>
        </p:nvSpPr>
        <p:spPr/>
        <p:txBody>
          <a:bodyPr>
            <a:normAutofit/>
          </a:bodyPr>
          <a:lstStyle/>
          <a:p>
            <a:r>
              <a:rPr lang="en-US" dirty="0"/>
              <a:t>Order of Blood Draw Tubes and Additives</a:t>
            </a:r>
            <a:endParaRPr lang="en-PH" dirty="0"/>
          </a:p>
        </p:txBody>
      </p:sp>
      <p:sp>
        <p:nvSpPr>
          <p:cNvPr id="6" name="Content Placeholder 5">
            <a:extLst>
              <a:ext uri="{FF2B5EF4-FFF2-40B4-BE49-F238E27FC236}">
                <a16:creationId xmlns:a16="http://schemas.microsoft.com/office/drawing/2014/main" id="{66CC7685-F3FD-4B3D-B7F6-C20C3D5B8B16}"/>
              </a:ext>
            </a:extLst>
          </p:cNvPr>
          <p:cNvSpPr>
            <a:spLocks noGrp="1"/>
          </p:cNvSpPr>
          <p:nvPr>
            <p:ph idx="1"/>
          </p:nvPr>
        </p:nvSpPr>
        <p:spPr/>
        <p:txBody>
          <a:bodyPr>
            <a:normAutofit/>
          </a:bodyPr>
          <a:lstStyle/>
          <a:p>
            <a:pPr marL="0" indent="0">
              <a:buNone/>
            </a:pPr>
            <a:r>
              <a:rPr lang="en-US" sz="2800" b="1" dirty="0"/>
              <a:t>More Caution:</a:t>
            </a:r>
          </a:p>
          <a:p>
            <a:r>
              <a:rPr lang="en-US" sz="2800" dirty="0"/>
              <a:t>The placement of tubes not listed here should take into consideration the potential for their additive to alter results obtained from the next tube if carryover were to occur.</a:t>
            </a:r>
            <a:endParaRPr lang="en-PH" sz="2800" dirty="0"/>
          </a:p>
        </p:txBody>
      </p:sp>
    </p:spTree>
    <p:extLst>
      <p:ext uri="{BB962C8B-B14F-4D97-AF65-F5344CB8AC3E}">
        <p14:creationId xmlns:p14="http://schemas.microsoft.com/office/powerpoint/2010/main" val="94980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8FD4F3-5321-45BE-ACCD-CC4851426FEF}"/>
              </a:ext>
            </a:extLst>
          </p:cNvPr>
          <p:cNvSpPr>
            <a:spLocks noGrp="1"/>
          </p:cNvSpPr>
          <p:nvPr>
            <p:ph type="title"/>
          </p:nvPr>
        </p:nvSpPr>
        <p:spPr/>
        <p:txBody>
          <a:bodyPr>
            <a:normAutofit/>
          </a:bodyPr>
          <a:lstStyle/>
          <a:p>
            <a:r>
              <a:rPr lang="en-US" dirty="0"/>
              <a:t>Order of Blood Draw Tubes and Additives</a:t>
            </a:r>
            <a:endParaRPr lang="en-PH" dirty="0"/>
          </a:p>
        </p:txBody>
      </p:sp>
      <p:sp>
        <p:nvSpPr>
          <p:cNvPr id="6" name="Content Placeholder 5">
            <a:extLst>
              <a:ext uri="{FF2B5EF4-FFF2-40B4-BE49-F238E27FC236}">
                <a16:creationId xmlns:a16="http://schemas.microsoft.com/office/drawing/2014/main" id="{66CC7685-F3FD-4B3D-B7F6-C20C3D5B8B16}"/>
              </a:ext>
            </a:extLst>
          </p:cNvPr>
          <p:cNvSpPr>
            <a:spLocks noGrp="1"/>
          </p:cNvSpPr>
          <p:nvPr>
            <p:ph idx="1"/>
          </p:nvPr>
        </p:nvSpPr>
        <p:spPr/>
        <p:txBody>
          <a:bodyPr>
            <a:normAutofit/>
          </a:bodyPr>
          <a:lstStyle/>
          <a:p>
            <a:r>
              <a:rPr lang="en-US" sz="2800" dirty="0"/>
              <a:t>Plastic serum tubes containing a clot activator may cause interference in coagulation testing.</a:t>
            </a:r>
          </a:p>
          <a:p>
            <a:r>
              <a:rPr lang="en-US" sz="2800" dirty="0"/>
              <a:t>Only blood culture tubes, glass nonadditive serum tubes, or plastic serum tubes without a clot activator may be collected before the coagulation tube.</a:t>
            </a:r>
            <a:endParaRPr lang="en-PH" sz="2800" dirty="0"/>
          </a:p>
        </p:txBody>
      </p:sp>
    </p:spTree>
    <p:extLst>
      <p:ext uri="{BB962C8B-B14F-4D97-AF65-F5344CB8AC3E}">
        <p14:creationId xmlns:p14="http://schemas.microsoft.com/office/powerpoint/2010/main" val="417615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68F8E9-96AD-4606-9DA1-0A0191236AB3}"/>
              </a:ext>
            </a:extLst>
          </p:cNvPr>
          <p:cNvSpPr>
            <a:spLocks noGrp="1"/>
          </p:cNvSpPr>
          <p:nvPr>
            <p:ph type="title"/>
          </p:nvPr>
        </p:nvSpPr>
        <p:spPr/>
        <p:txBody>
          <a:bodyPr>
            <a:normAutofit/>
          </a:bodyPr>
          <a:lstStyle/>
          <a:p>
            <a:r>
              <a:rPr lang="en-US" dirty="0"/>
              <a:t>Order of Blood Draw Tubes and Additives</a:t>
            </a:r>
            <a:endParaRPr lang="en-PH" dirty="0"/>
          </a:p>
        </p:txBody>
      </p:sp>
      <p:sp>
        <p:nvSpPr>
          <p:cNvPr id="6" name="Content Placeholder 5">
            <a:extLst>
              <a:ext uri="{FF2B5EF4-FFF2-40B4-BE49-F238E27FC236}">
                <a16:creationId xmlns:a16="http://schemas.microsoft.com/office/drawing/2014/main" id="{328110BF-C704-4D04-AFF9-A2976886D06D}"/>
              </a:ext>
            </a:extLst>
          </p:cNvPr>
          <p:cNvSpPr>
            <a:spLocks noGrp="1"/>
          </p:cNvSpPr>
          <p:nvPr>
            <p:ph sz="half" idx="2"/>
          </p:nvPr>
        </p:nvSpPr>
        <p:spPr/>
        <p:txBody>
          <a:bodyPr>
            <a:normAutofit fontScale="92500" lnSpcReduction="10000"/>
          </a:bodyPr>
          <a:lstStyle/>
          <a:p>
            <a:pPr marL="0" indent="0" algn="just">
              <a:buNone/>
            </a:pPr>
            <a:r>
              <a:rPr lang="en-US" dirty="0"/>
              <a:t>Numerous errors can occur during the collection and handling of blood specimens, which pose significant and avoidable risks to the patient and the phlebotomist. When global standards are not fully implemented, it is more likely that patients will be injured during the procedure, biologically representative specimens will not be obtained from patients, and test results will not be comparable from one facility to another.</a:t>
            </a:r>
            <a:endParaRPr lang="en-PH" dirty="0"/>
          </a:p>
        </p:txBody>
      </p:sp>
      <p:pic>
        <p:nvPicPr>
          <p:cNvPr id="5122" name="Picture 2" descr="Before You Choose A Blood Draw - think about how little margin for error  there is and how it may PROVE your guilt! | Idaho Criminal Defense Blog">
            <a:extLst>
              <a:ext uri="{FF2B5EF4-FFF2-40B4-BE49-F238E27FC236}">
                <a16:creationId xmlns:a16="http://schemas.microsoft.com/office/drawing/2014/main" id="{055D05A2-1C4D-4925-9933-2A2A8CA08D9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68665" y="803275"/>
            <a:ext cx="3574257" cy="238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6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8FD4F3-5321-45BE-ACCD-CC4851426FEF}"/>
              </a:ext>
            </a:extLst>
          </p:cNvPr>
          <p:cNvSpPr>
            <a:spLocks noGrp="1"/>
          </p:cNvSpPr>
          <p:nvPr>
            <p:ph type="title"/>
          </p:nvPr>
        </p:nvSpPr>
        <p:spPr/>
        <p:txBody>
          <a:bodyPr>
            <a:normAutofit/>
          </a:bodyPr>
          <a:lstStyle/>
          <a:p>
            <a:r>
              <a:rPr lang="en-US" dirty="0"/>
              <a:t>Order of Blood Draw Tubes and Additives</a:t>
            </a:r>
            <a:endParaRPr lang="en-PH" dirty="0"/>
          </a:p>
        </p:txBody>
      </p:sp>
      <p:sp>
        <p:nvSpPr>
          <p:cNvPr id="6" name="Content Placeholder 5">
            <a:extLst>
              <a:ext uri="{FF2B5EF4-FFF2-40B4-BE49-F238E27FC236}">
                <a16:creationId xmlns:a16="http://schemas.microsoft.com/office/drawing/2014/main" id="{66CC7685-F3FD-4B3D-B7F6-C20C3D5B8B16}"/>
              </a:ext>
            </a:extLst>
          </p:cNvPr>
          <p:cNvSpPr>
            <a:spLocks noGrp="1"/>
          </p:cNvSpPr>
          <p:nvPr>
            <p:ph idx="1"/>
          </p:nvPr>
        </p:nvSpPr>
        <p:spPr/>
        <p:txBody>
          <a:bodyPr>
            <a:normAutofit/>
          </a:bodyPr>
          <a:lstStyle/>
          <a:p>
            <a:pPr marL="0" indent="0">
              <a:buNone/>
            </a:pPr>
            <a:r>
              <a:rPr lang="en-US" sz="2000" dirty="0">
                <a:hlinkClick r:id="rId2"/>
              </a:rPr>
              <a:t>CLSI’s GP41 —Collection of Diagnostic Venous Blood Specimens</a:t>
            </a:r>
            <a:r>
              <a:rPr lang="en-US" sz="2000" dirty="0"/>
              <a:t> provides a descriptive, stepwise process and procedures reflecting the quality system essentials format for diagnostic venous blood specimen collection. Special considerations for collections from vascular access devices, blood culture collection, and collections in isolation environments are included, as well as how to handle emergency situations. An expanded appendix section provides helpful tips for collecting specimens from pediatric and other challenging patients.</a:t>
            </a:r>
            <a:endParaRPr lang="en-PH" sz="2000" dirty="0"/>
          </a:p>
        </p:txBody>
      </p:sp>
    </p:spTree>
    <p:extLst>
      <p:ext uri="{BB962C8B-B14F-4D97-AF65-F5344CB8AC3E}">
        <p14:creationId xmlns:p14="http://schemas.microsoft.com/office/powerpoint/2010/main" val="325448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E421-3985-4DC5-8ACE-1C3C947C39E0}"/>
              </a:ext>
            </a:extLst>
          </p:cNvPr>
          <p:cNvSpPr>
            <a:spLocks noGrp="1"/>
          </p:cNvSpPr>
          <p:nvPr>
            <p:ph type="title"/>
          </p:nvPr>
        </p:nvSpPr>
        <p:spPr/>
        <p:txBody>
          <a:bodyPr>
            <a:normAutofit/>
          </a:bodyPr>
          <a:lstStyle/>
          <a:p>
            <a:r>
              <a:rPr lang="en-US" sz="5400" dirty="0"/>
              <a:t>A Fun Way to Memorize</a:t>
            </a:r>
            <a:endParaRPr lang="en-PH" sz="5400" dirty="0"/>
          </a:p>
        </p:txBody>
      </p:sp>
      <p:sp>
        <p:nvSpPr>
          <p:cNvPr id="3" name="Text Placeholder 2">
            <a:extLst>
              <a:ext uri="{FF2B5EF4-FFF2-40B4-BE49-F238E27FC236}">
                <a16:creationId xmlns:a16="http://schemas.microsoft.com/office/drawing/2014/main" id="{6E0B2FDB-5A23-4668-AEB7-1712C616A29B}"/>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178607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9280-F16F-4851-B262-69BAD5068DF9}"/>
              </a:ext>
            </a:extLst>
          </p:cNvPr>
          <p:cNvSpPr>
            <a:spLocks noGrp="1"/>
          </p:cNvSpPr>
          <p:nvPr>
            <p:ph type="title"/>
          </p:nvPr>
        </p:nvSpPr>
        <p:spPr/>
        <p:txBody>
          <a:bodyPr>
            <a:normAutofit/>
          </a:bodyPr>
          <a:lstStyle/>
          <a:p>
            <a:r>
              <a:rPr lang="en-US" sz="4800" dirty="0"/>
              <a:t>A Fun Way to Memorize</a:t>
            </a:r>
            <a:endParaRPr lang="en-PH" sz="4800" dirty="0"/>
          </a:p>
        </p:txBody>
      </p:sp>
      <p:sp>
        <p:nvSpPr>
          <p:cNvPr id="3" name="Content Placeholder 2">
            <a:extLst>
              <a:ext uri="{FF2B5EF4-FFF2-40B4-BE49-F238E27FC236}">
                <a16:creationId xmlns:a16="http://schemas.microsoft.com/office/drawing/2014/main" id="{B72F1499-33D0-4F79-991B-9AAA671A9B6A}"/>
              </a:ext>
            </a:extLst>
          </p:cNvPr>
          <p:cNvSpPr>
            <a:spLocks noGrp="1"/>
          </p:cNvSpPr>
          <p:nvPr>
            <p:ph idx="1"/>
          </p:nvPr>
        </p:nvSpPr>
        <p:spPr/>
        <p:txBody>
          <a:bodyPr>
            <a:normAutofit/>
          </a:bodyPr>
          <a:lstStyle/>
          <a:p>
            <a:pPr marL="0" indent="0">
              <a:buNone/>
            </a:pPr>
            <a:r>
              <a:rPr lang="en-US" sz="2800" dirty="0"/>
              <a:t>The most current Clinical and Laboratory Standards Institute (CLSI) guidelines recommends a single "Order of Draw", whether using a multi-sample, evacuated tube system or drawing with a syringe(s):</a:t>
            </a:r>
          </a:p>
          <a:p>
            <a:pPr marL="0" indent="0">
              <a:buNone/>
            </a:pPr>
            <a:r>
              <a:rPr lang="en-PH" sz="2800" dirty="0"/>
              <a:t>Blood culture, </a:t>
            </a:r>
            <a:r>
              <a:rPr lang="en-PH" sz="2800" dirty="0">
                <a:solidFill>
                  <a:srgbClr val="0070C0"/>
                </a:solidFill>
              </a:rPr>
              <a:t>Blue</a:t>
            </a:r>
            <a:r>
              <a:rPr lang="en-PH" sz="2800" dirty="0"/>
              <a:t>, </a:t>
            </a:r>
            <a:r>
              <a:rPr lang="en-PH" sz="2800" dirty="0">
                <a:solidFill>
                  <a:srgbClr val="FF0000"/>
                </a:solidFill>
              </a:rPr>
              <a:t>Red</a:t>
            </a:r>
            <a:r>
              <a:rPr lang="en-PH" sz="2800" dirty="0"/>
              <a:t>/</a:t>
            </a:r>
            <a:r>
              <a:rPr lang="en-PH" sz="2800" dirty="0">
                <a:solidFill>
                  <a:schemeClr val="accent1">
                    <a:lumMod val="75000"/>
                  </a:schemeClr>
                </a:solidFill>
              </a:rPr>
              <a:t>Gold</a:t>
            </a:r>
            <a:r>
              <a:rPr lang="en-PH" sz="2800" dirty="0"/>
              <a:t>, </a:t>
            </a:r>
            <a:r>
              <a:rPr lang="en-PH" sz="2800" dirty="0">
                <a:solidFill>
                  <a:srgbClr val="00B050"/>
                </a:solidFill>
              </a:rPr>
              <a:t>Green</a:t>
            </a:r>
            <a:r>
              <a:rPr lang="en-PH" sz="2800" dirty="0"/>
              <a:t>, </a:t>
            </a:r>
            <a:r>
              <a:rPr lang="en-PH" sz="2800" dirty="0">
                <a:solidFill>
                  <a:schemeClr val="accent3"/>
                </a:solidFill>
              </a:rPr>
              <a:t>Lavender</a:t>
            </a:r>
            <a:r>
              <a:rPr lang="en-PH" sz="2800" dirty="0"/>
              <a:t>/</a:t>
            </a:r>
            <a:r>
              <a:rPr lang="en-PH" sz="2800" dirty="0">
                <a:solidFill>
                  <a:schemeClr val="bg1">
                    <a:lumMod val="75000"/>
                  </a:schemeClr>
                </a:solidFill>
              </a:rPr>
              <a:t>Pearl</a:t>
            </a:r>
            <a:r>
              <a:rPr lang="en-PH" sz="2800" dirty="0"/>
              <a:t>/</a:t>
            </a:r>
            <a:r>
              <a:rPr lang="en-PH" sz="2800" dirty="0">
                <a:solidFill>
                  <a:srgbClr val="FF0066"/>
                </a:solidFill>
              </a:rPr>
              <a:t>Pink</a:t>
            </a:r>
            <a:r>
              <a:rPr lang="en-PH" sz="2800" dirty="0"/>
              <a:t>, and </a:t>
            </a:r>
            <a:r>
              <a:rPr lang="en-PH" sz="2800" dirty="0">
                <a:solidFill>
                  <a:schemeClr val="bg1">
                    <a:lumMod val="50000"/>
                  </a:schemeClr>
                </a:solidFill>
              </a:rPr>
              <a:t>Gray</a:t>
            </a:r>
            <a:r>
              <a:rPr lang="en-PH" sz="2800" dirty="0"/>
              <a:t>.</a:t>
            </a:r>
          </a:p>
        </p:txBody>
      </p:sp>
    </p:spTree>
    <p:extLst>
      <p:ext uri="{BB962C8B-B14F-4D97-AF65-F5344CB8AC3E}">
        <p14:creationId xmlns:p14="http://schemas.microsoft.com/office/powerpoint/2010/main" val="200388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9280-F16F-4851-B262-69BAD5068DF9}"/>
              </a:ext>
            </a:extLst>
          </p:cNvPr>
          <p:cNvSpPr>
            <a:spLocks noGrp="1"/>
          </p:cNvSpPr>
          <p:nvPr>
            <p:ph type="title"/>
          </p:nvPr>
        </p:nvSpPr>
        <p:spPr/>
        <p:txBody>
          <a:bodyPr>
            <a:normAutofit/>
          </a:bodyPr>
          <a:lstStyle/>
          <a:p>
            <a:r>
              <a:rPr lang="en-US" sz="4800" dirty="0"/>
              <a:t>A Fun Way to Memorize</a:t>
            </a:r>
            <a:endParaRPr lang="en-PH" sz="4800" dirty="0"/>
          </a:p>
        </p:txBody>
      </p:sp>
      <p:sp>
        <p:nvSpPr>
          <p:cNvPr id="3" name="Content Placeholder 2">
            <a:extLst>
              <a:ext uri="{FF2B5EF4-FFF2-40B4-BE49-F238E27FC236}">
                <a16:creationId xmlns:a16="http://schemas.microsoft.com/office/drawing/2014/main" id="{B72F1499-33D0-4F79-991B-9AAA671A9B6A}"/>
              </a:ext>
            </a:extLst>
          </p:cNvPr>
          <p:cNvSpPr>
            <a:spLocks noGrp="1"/>
          </p:cNvSpPr>
          <p:nvPr>
            <p:ph idx="1"/>
          </p:nvPr>
        </p:nvSpPr>
        <p:spPr/>
        <p:txBody>
          <a:bodyPr>
            <a:normAutofit/>
          </a:bodyPr>
          <a:lstStyle/>
          <a:p>
            <a:pPr marL="0" indent="0">
              <a:buNone/>
            </a:pPr>
            <a:r>
              <a:rPr lang="en-US" sz="2400" dirty="0"/>
              <a:t>A fun way to memorize this order is to remember the acronym </a:t>
            </a:r>
            <a:r>
              <a:rPr lang="en-US" sz="2400" b="1" i="1" dirty="0"/>
              <a:t>Be Bold, Respectful, Gracious, Lighthearted, and Gentle</a:t>
            </a:r>
            <a:r>
              <a:rPr lang="en-US" sz="2400" dirty="0"/>
              <a:t>.</a:t>
            </a:r>
          </a:p>
          <a:p>
            <a:r>
              <a:rPr lang="en-US" sz="2400" dirty="0"/>
              <a:t>Be – </a:t>
            </a:r>
            <a:r>
              <a:rPr lang="en-PH" sz="2400" dirty="0"/>
              <a:t>Blood culture</a:t>
            </a:r>
            <a:endParaRPr lang="en-US" sz="2400" dirty="0"/>
          </a:p>
          <a:p>
            <a:r>
              <a:rPr lang="en-US" sz="2400" dirty="0"/>
              <a:t>Bold – </a:t>
            </a:r>
            <a:r>
              <a:rPr lang="en-PH" sz="2400" dirty="0">
                <a:solidFill>
                  <a:srgbClr val="0070C0"/>
                </a:solidFill>
              </a:rPr>
              <a:t>Blue</a:t>
            </a:r>
            <a:endParaRPr lang="en-US" sz="2400" dirty="0"/>
          </a:p>
          <a:p>
            <a:r>
              <a:rPr lang="en-US" sz="2400" dirty="0"/>
              <a:t>Respectful – </a:t>
            </a:r>
            <a:r>
              <a:rPr lang="en-PH" sz="2400" dirty="0">
                <a:solidFill>
                  <a:srgbClr val="FF0000"/>
                </a:solidFill>
              </a:rPr>
              <a:t>Red</a:t>
            </a:r>
            <a:r>
              <a:rPr lang="en-PH" sz="2400" dirty="0"/>
              <a:t>/</a:t>
            </a:r>
            <a:r>
              <a:rPr lang="en-PH" sz="2400" dirty="0">
                <a:solidFill>
                  <a:schemeClr val="accent1">
                    <a:lumMod val="75000"/>
                  </a:schemeClr>
                </a:solidFill>
              </a:rPr>
              <a:t>Gold</a:t>
            </a:r>
            <a:endParaRPr lang="en-US" sz="2400" dirty="0"/>
          </a:p>
          <a:p>
            <a:r>
              <a:rPr lang="en-US" sz="2400" dirty="0"/>
              <a:t>Gracious – </a:t>
            </a:r>
            <a:r>
              <a:rPr lang="en-PH" sz="2400" dirty="0">
                <a:solidFill>
                  <a:srgbClr val="00B050"/>
                </a:solidFill>
              </a:rPr>
              <a:t>Green</a:t>
            </a:r>
            <a:endParaRPr lang="en-US" sz="2400" dirty="0"/>
          </a:p>
          <a:p>
            <a:r>
              <a:rPr lang="en-US" sz="2400" dirty="0"/>
              <a:t>Lighthearted – </a:t>
            </a:r>
            <a:r>
              <a:rPr lang="en-PH" sz="2400" dirty="0">
                <a:solidFill>
                  <a:schemeClr val="accent3"/>
                </a:solidFill>
              </a:rPr>
              <a:t>Lavender</a:t>
            </a:r>
            <a:r>
              <a:rPr lang="en-PH" sz="2400" dirty="0"/>
              <a:t>/</a:t>
            </a:r>
            <a:r>
              <a:rPr lang="en-PH" sz="2400" dirty="0">
                <a:solidFill>
                  <a:schemeClr val="bg1">
                    <a:lumMod val="75000"/>
                  </a:schemeClr>
                </a:solidFill>
              </a:rPr>
              <a:t>Pearl</a:t>
            </a:r>
            <a:r>
              <a:rPr lang="en-PH" sz="2400" dirty="0"/>
              <a:t>/</a:t>
            </a:r>
            <a:r>
              <a:rPr lang="en-PH" sz="2400" dirty="0">
                <a:solidFill>
                  <a:srgbClr val="FF0066"/>
                </a:solidFill>
              </a:rPr>
              <a:t>Pink</a:t>
            </a:r>
            <a:endParaRPr lang="en-US" sz="2400" dirty="0"/>
          </a:p>
          <a:p>
            <a:r>
              <a:rPr lang="en-US" sz="2400" dirty="0"/>
              <a:t>Gentle – </a:t>
            </a:r>
            <a:r>
              <a:rPr lang="en-PH" sz="2400" dirty="0">
                <a:solidFill>
                  <a:schemeClr val="bg1">
                    <a:lumMod val="50000"/>
                  </a:schemeClr>
                </a:solidFill>
              </a:rPr>
              <a:t>Gray</a:t>
            </a:r>
            <a:endParaRPr lang="en-US" sz="2400" dirty="0"/>
          </a:p>
        </p:txBody>
      </p:sp>
    </p:spTree>
    <p:extLst>
      <p:ext uri="{BB962C8B-B14F-4D97-AF65-F5344CB8AC3E}">
        <p14:creationId xmlns:p14="http://schemas.microsoft.com/office/powerpoint/2010/main" val="171276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4B3C-9D7B-4607-BBD4-82E6C524B535}"/>
              </a:ext>
            </a:extLst>
          </p:cNvPr>
          <p:cNvSpPr>
            <a:spLocks noGrp="1"/>
          </p:cNvSpPr>
          <p:nvPr>
            <p:ph type="title"/>
          </p:nvPr>
        </p:nvSpPr>
        <p:spPr/>
        <p:txBody>
          <a:bodyPr>
            <a:noAutofit/>
          </a:bodyPr>
          <a:lstStyle/>
          <a:p>
            <a:r>
              <a:rPr lang="en-US" sz="6600" dirty="0"/>
              <a:t>Activity for You</a:t>
            </a:r>
            <a:endParaRPr lang="en-PH" sz="6600" dirty="0"/>
          </a:p>
        </p:txBody>
      </p:sp>
      <p:sp>
        <p:nvSpPr>
          <p:cNvPr id="3" name="Text Placeholder 2">
            <a:extLst>
              <a:ext uri="{FF2B5EF4-FFF2-40B4-BE49-F238E27FC236}">
                <a16:creationId xmlns:a16="http://schemas.microsoft.com/office/drawing/2014/main" id="{2B6C4393-8147-4A84-B892-DFD50E100315}"/>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1404218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3EE7-0EB9-49F9-8092-6DDBDAEC38F6}"/>
              </a:ext>
            </a:extLst>
          </p:cNvPr>
          <p:cNvSpPr>
            <a:spLocks noGrp="1"/>
          </p:cNvSpPr>
          <p:nvPr>
            <p:ph type="title"/>
          </p:nvPr>
        </p:nvSpPr>
        <p:spPr/>
        <p:txBody>
          <a:bodyPr>
            <a:normAutofit/>
          </a:bodyPr>
          <a:lstStyle/>
          <a:p>
            <a:r>
              <a:rPr lang="en-US" sz="4800" dirty="0"/>
              <a:t>REQUIRED Theory Work</a:t>
            </a:r>
            <a:endParaRPr lang="en-PH" sz="4800" dirty="0"/>
          </a:p>
        </p:txBody>
      </p:sp>
      <p:sp>
        <p:nvSpPr>
          <p:cNvPr id="3" name="Content Placeholder 2">
            <a:extLst>
              <a:ext uri="{FF2B5EF4-FFF2-40B4-BE49-F238E27FC236}">
                <a16:creationId xmlns:a16="http://schemas.microsoft.com/office/drawing/2014/main" id="{7796DEC2-7860-4D33-A16A-C4880BC6B794}"/>
              </a:ext>
            </a:extLst>
          </p:cNvPr>
          <p:cNvSpPr>
            <a:spLocks noGrp="1"/>
          </p:cNvSpPr>
          <p:nvPr>
            <p:ph idx="1"/>
          </p:nvPr>
        </p:nvSpPr>
        <p:spPr/>
        <p:txBody>
          <a:bodyPr>
            <a:normAutofit/>
          </a:bodyPr>
          <a:lstStyle/>
          <a:p>
            <a:pPr marL="0" indent="0">
              <a:buNone/>
            </a:pPr>
            <a:r>
              <a:rPr lang="en-US" sz="2400" dirty="0"/>
              <a:t>Note: The following are </a:t>
            </a:r>
            <a:r>
              <a:rPr lang="en-US" sz="2400" b="1" dirty="0"/>
              <a:t>REQUIRED</a:t>
            </a:r>
            <a:r>
              <a:rPr lang="en-US" sz="2400" dirty="0"/>
              <a:t> Theory Work after Skills by BVNPT:</a:t>
            </a:r>
          </a:p>
          <a:p>
            <a:r>
              <a:rPr lang="en-US" sz="2400" dirty="0"/>
              <a:t>Calculation Exam</a:t>
            </a:r>
          </a:p>
          <a:p>
            <a:r>
              <a:rPr lang="en-US" sz="2400" dirty="0"/>
              <a:t>Quiz (Multiple Choice Exam)</a:t>
            </a:r>
          </a:p>
          <a:p>
            <a:pPr marL="0" indent="0">
              <a:buNone/>
            </a:pPr>
            <a:endParaRPr lang="en-US" sz="2400" dirty="0"/>
          </a:p>
          <a:p>
            <a:pPr marL="0" indent="0">
              <a:buNone/>
            </a:pPr>
            <a:r>
              <a:rPr lang="en-PH" sz="2400" b="1" dirty="0"/>
              <a:t>These are required </a:t>
            </a:r>
            <a:r>
              <a:rPr lang="en-US" sz="2400" b="1" dirty="0"/>
              <a:t>to be submitted after the Skills portion of class, or by 9 p.m. the following day (Monday) after Skills.</a:t>
            </a:r>
            <a:endParaRPr lang="en-PH" sz="2400" b="1" dirty="0"/>
          </a:p>
        </p:txBody>
      </p:sp>
    </p:spTree>
    <p:extLst>
      <p:ext uri="{BB962C8B-B14F-4D97-AF65-F5344CB8AC3E}">
        <p14:creationId xmlns:p14="http://schemas.microsoft.com/office/powerpoint/2010/main" val="427192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FD70-CFF9-4AD7-A9A5-1DDE4E599C0A}"/>
              </a:ext>
            </a:extLst>
          </p:cNvPr>
          <p:cNvSpPr>
            <a:spLocks noGrp="1"/>
          </p:cNvSpPr>
          <p:nvPr>
            <p:ph type="title"/>
          </p:nvPr>
        </p:nvSpPr>
        <p:spPr/>
        <p:txBody>
          <a:bodyPr>
            <a:normAutofit/>
          </a:bodyPr>
          <a:lstStyle/>
          <a:p>
            <a:r>
              <a:rPr lang="en-US" sz="5400" dirty="0"/>
              <a:t>Instructions</a:t>
            </a:r>
            <a:endParaRPr lang="en-PH" sz="5400" dirty="0"/>
          </a:p>
        </p:txBody>
      </p:sp>
      <p:pic>
        <p:nvPicPr>
          <p:cNvPr id="6" name="Content Placeholder 5" descr="Graphical user interface, application, Teams&#10;&#10;Description automatically generated">
            <a:extLst>
              <a:ext uri="{FF2B5EF4-FFF2-40B4-BE49-F238E27FC236}">
                <a16:creationId xmlns:a16="http://schemas.microsoft.com/office/drawing/2014/main" id="{7EFB6D36-E00F-401C-843A-05FDA75726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63496" y="803275"/>
            <a:ext cx="4584596" cy="2382838"/>
          </a:xfrm>
        </p:spPr>
      </p:pic>
      <p:sp>
        <p:nvSpPr>
          <p:cNvPr id="5" name="Content Placeholder 4">
            <a:extLst>
              <a:ext uri="{FF2B5EF4-FFF2-40B4-BE49-F238E27FC236}">
                <a16:creationId xmlns:a16="http://schemas.microsoft.com/office/drawing/2014/main" id="{475FD9FE-4053-4D55-8030-20E67276A15C}"/>
              </a:ext>
            </a:extLst>
          </p:cNvPr>
          <p:cNvSpPr>
            <a:spLocks noGrp="1"/>
          </p:cNvSpPr>
          <p:nvPr>
            <p:ph sz="half" idx="2"/>
          </p:nvPr>
        </p:nvSpPr>
        <p:spPr/>
        <p:txBody>
          <a:bodyPr>
            <a:normAutofit fontScale="92500" lnSpcReduction="10000"/>
          </a:bodyPr>
          <a:lstStyle/>
          <a:p>
            <a:pPr marL="0" indent="0">
              <a:buNone/>
            </a:pPr>
            <a:r>
              <a:rPr lang="en-US" sz="2800" dirty="0"/>
              <a:t>Head to the  </a:t>
            </a:r>
            <a:r>
              <a:rPr lang="en-US" sz="2800" b="1" dirty="0"/>
              <a:t>Study Guides</a:t>
            </a:r>
            <a:r>
              <a:rPr lang="en-US" sz="2800" dirty="0"/>
              <a:t> section of the course page and </a:t>
            </a:r>
            <a:r>
              <a:rPr lang="en-US" sz="2800" b="1" dirty="0"/>
              <a:t>download</a:t>
            </a:r>
            <a:r>
              <a:rPr lang="en-US" sz="2800" dirty="0"/>
              <a:t> the </a:t>
            </a:r>
            <a:r>
              <a:rPr lang="en-US" sz="2800" b="1" dirty="0"/>
              <a:t>PDF</a:t>
            </a:r>
            <a:r>
              <a:rPr lang="en-US" sz="2800" dirty="0"/>
              <a:t> file that contains the </a:t>
            </a:r>
            <a:r>
              <a:rPr lang="en-US" sz="2800" b="1" dirty="0"/>
              <a:t>Calculation Exam</a:t>
            </a:r>
            <a:r>
              <a:rPr lang="en-US" sz="2800" dirty="0"/>
              <a:t> together with the </a:t>
            </a:r>
            <a:r>
              <a:rPr lang="en-US" sz="2800" b="1" dirty="0"/>
              <a:t>Handout</a:t>
            </a:r>
            <a:r>
              <a:rPr lang="en-US" sz="2800" dirty="0"/>
              <a:t> that you will need for this activity.</a:t>
            </a:r>
            <a:endParaRPr lang="en-PH" sz="2800" dirty="0"/>
          </a:p>
        </p:txBody>
      </p:sp>
    </p:spTree>
    <p:extLst>
      <p:ext uri="{BB962C8B-B14F-4D97-AF65-F5344CB8AC3E}">
        <p14:creationId xmlns:p14="http://schemas.microsoft.com/office/powerpoint/2010/main" val="3631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3C8A-3A31-438A-BA7C-5B1ECBFAD944}"/>
              </a:ext>
            </a:extLst>
          </p:cNvPr>
          <p:cNvSpPr>
            <a:spLocks noGrp="1"/>
          </p:cNvSpPr>
          <p:nvPr>
            <p:ph type="title"/>
          </p:nvPr>
        </p:nvSpPr>
        <p:spPr/>
        <p:txBody>
          <a:bodyPr>
            <a:normAutofit fontScale="90000"/>
          </a:bodyPr>
          <a:lstStyle/>
          <a:p>
            <a:r>
              <a:rPr lang="en-US" sz="6000" dirty="0"/>
              <a:t>Why is the order of tubes important?</a:t>
            </a:r>
            <a:endParaRPr lang="en-PH" sz="6000" dirty="0"/>
          </a:p>
        </p:txBody>
      </p:sp>
      <p:sp>
        <p:nvSpPr>
          <p:cNvPr id="3" name="Text Placeholder 2">
            <a:extLst>
              <a:ext uri="{FF2B5EF4-FFF2-40B4-BE49-F238E27FC236}">
                <a16:creationId xmlns:a16="http://schemas.microsoft.com/office/drawing/2014/main" id="{F3539F11-6280-4E3B-B7E7-190E2A6195AC}"/>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151578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FD70-CFF9-4AD7-A9A5-1DDE4E599C0A}"/>
              </a:ext>
            </a:extLst>
          </p:cNvPr>
          <p:cNvSpPr>
            <a:spLocks noGrp="1"/>
          </p:cNvSpPr>
          <p:nvPr>
            <p:ph type="title"/>
          </p:nvPr>
        </p:nvSpPr>
        <p:spPr/>
        <p:txBody>
          <a:bodyPr>
            <a:normAutofit/>
          </a:bodyPr>
          <a:lstStyle/>
          <a:p>
            <a:r>
              <a:rPr lang="en-US" sz="5400" dirty="0"/>
              <a:t>Instructions</a:t>
            </a:r>
            <a:endParaRPr lang="en-PH" sz="5400" dirty="0"/>
          </a:p>
        </p:txBody>
      </p:sp>
      <p:sp>
        <p:nvSpPr>
          <p:cNvPr id="5" name="Content Placeholder 4">
            <a:extLst>
              <a:ext uri="{FF2B5EF4-FFF2-40B4-BE49-F238E27FC236}">
                <a16:creationId xmlns:a16="http://schemas.microsoft.com/office/drawing/2014/main" id="{475FD9FE-4053-4D55-8030-20E67276A15C}"/>
              </a:ext>
            </a:extLst>
          </p:cNvPr>
          <p:cNvSpPr>
            <a:spLocks noGrp="1"/>
          </p:cNvSpPr>
          <p:nvPr>
            <p:ph sz="half" idx="2"/>
          </p:nvPr>
        </p:nvSpPr>
        <p:spPr/>
        <p:txBody>
          <a:bodyPr>
            <a:normAutofit fontScale="92500"/>
          </a:bodyPr>
          <a:lstStyle/>
          <a:p>
            <a:pPr marL="0" indent="0">
              <a:buNone/>
            </a:pPr>
            <a:r>
              <a:rPr lang="en-US" sz="3200" dirty="0"/>
              <a:t>You may download the PDF by clicking the </a:t>
            </a:r>
            <a:r>
              <a:rPr lang="en-US" sz="3200" b="1" dirty="0"/>
              <a:t>“three little dots”</a:t>
            </a:r>
            <a:r>
              <a:rPr lang="en-US" sz="3200" dirty="0"/>
              <a:t> on the top right corner and then clicking the </a:t>
            </a:r>
            <a:r>
              <a:rPr lang="en-US" sz="3200" b="1" dirty="0"/>
              <a:t>Save</a:t>
            </a:r>
            <a:r>
              <a:rPr lang="en-US" sz="3200" dirty="0"/>
              <a:t> or </a:t>
            </a:r>
            <a:r>
              <a:rPr lang="en-US" sz="3200" b="1" dirty="0"/>
              <a:t>Print</a:t>
            </a:r>
            <a:r>
              <a:rPr lang="en-US" sz="3200" dirty="0"/>
              <a:t> button.</a:t>
            </a:r>
          </a:p>
        </p:txBody>
      </p:sp>
      <p:pic>
        <p:nvPicPr>
          <p:cNvPr id="8" name="Content Placeholder 7">
            <a:extLst>
              <a:ext uri="{FF2B5EF4-FFF2-40B4-BE49-F238E27FC236}">
                <a16:creationId xmlns:a16="http://schemas.microsoft.com/office/drawing/2014/main" id="{011C8F8C-D498-4FEE-8479-D2243717918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37504" y="803275"/>
            <a:ext cx="4236579" cy="2382838"/>
          </a:xfrm>
        </p:spPr>
      </p:pic>
    </p:spTree>
    <p:extLst>
      <p:ext uri="{BB962C8B-B14F-4D97-AF65-F5344CB8AC3E}">
        <p14:creationId xmlns:p14="http://schemas.microsoft.com/office/powerpoint/2010/main" val="6892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FD70-CFF9-4AD7-A9A5-1DDE4E599C0A}"/>
              </a:ext>
            </a:extLst>
          </p:cNvPr>
          <p:cNvSpPr>
            <a:spLocks noGrp="1"/>
          </p:cNvSpPr>
          <p:nvPr>
            <p:ph type="title"/>
          </p:nvPr>
        </p:nvSpPr>
        <p:spPr/>
        <p:txBody>
          <a:bodyPr>
            <a:normAutofit/>
          </a:bodyPr>
          <a:lstStyle/>
          <a:p>
            <a:r>
              <a:rPr lang="en-US" sz="5400" dirty="0"/>
              <a:t>Instructions</a:t>
            </a:r>
            <a:endParaRPr lang="en-PH" sz="5400" dirty="0"/>
          </a:p>
        </p:txBody>
      </p:sp>
      <p:sp>
        <p:nvSpPr>
          <p:cNvPr id="3" name="Content Placeholder 2">
            <a:extLst>
              <a:ext uri="{FF2B5EF4-FFF2-40B4-BE49-F238E27FC236}">
                <a16:creationId xmlns:a16="http://schemas.microsoft.com/office/drawing/2014/main" id="{267E54F1-CBBF-4814-AFE7-C5D757530B0D}"/>
              </a:ext>
            </a:extLst>
          </p:cNvPr>
          <p:cNvSpPr>
            <a:spLocks noGrp="1"/>
          </p:cNvSpPr>
          <p:nvPr>
            <p:ph idx="1"/>
          </p:nvPr>
        </p:nvSpPr>
        <p:spPr/>
        <p:txBody>
          <a:bodyPr>
            <a:normAutofit/>
          </a:bodyPr>
          <a:lstStyle/>
          <a:p>
            <a:r>
              <a:rPr lang="en-US" sz="2800" dirty="0"/>
              <a:t>Take your time to study the Handout before answering the questions in the next pages.</a:t>
            </a:r>
          </a:p>
          <a:p>
            <a:r>
              <a:rPr lang="en-US" sz="2800" dirty="0"/>
              <a:t>You may choose to print out the PDF file and write your answers on the spaces provided. You may also write your answers on a blank sheet/s of paper.</a:t>
            </a:r>
          </a:p>
          <a:p>
            <a:pPr marL="0" indent="0" algn="ctr">
              <a:buNone/>
            </a:pPr>
            <a:r>
              <a:rPr lang="en-US" sz="2800" b="1" dirty="0"/>
              <a:t>Make sure to show your solutions.</a:t>
            </a:r>
          </a:p>
        </p:txBody>
      </p:sp>
    </p:spTree>
    <p:extLst>
      <p:ext uri="{BB962C8B-B14F-4D97-AF65-F5344CB8AC3E}">
        <p14:creationId xmlns:p14="http://schemas.microsoft.com/office/powerpoint/2010/main" val="417481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FD70-CFF9-4AD7-A9A5-1DDE4E599C0A}"/>
              </a:ext>
            </a:extLst>
          </p:cNvPr>
          <p:cNvSpPr>
            <a:spLocks noGrp="1"/>
          </p:cNvSpPr>
          <p:nvPr>
            <p:ph type="title"/>
          </p:nvPr>
        </p:nvSpPr>
        <p:spPr/>
        <p:txBody>
          <a:bodyPr>
            <a:normAutofit/>
          </a:bodyPr>
          <a:lstStyle/>
          <a:p>
            <a:r>
              <a:rPr lang="en-US" sz="5400" dirty="0"/>
              <a:t>Instructions</a:t>
            </a:r>
            <a:endParaRPr lang="en-PH" sz="5400" dirty="0"/>
          </a:p>
        </p:txBody>
      </p:sp>
      <p:sp>
        <p:nvSpPr>
          <p:cNvPr id="3" name="Content Placeholder 2">
            <a:extLst>
              <a:ext uri="{FF2B5EF4-FFF2-40B4-BE49-F238E27FC236}">
                <a16:creationId xmlns:a16="http://schemas.microsoft.com/office/drawing/2014/main" id="{267E54F1-CBBF-4814-AFE7-C5D757530B0D}"/>
              </a:ext>
            </a:extLst>
          </p:cNvPr>
          <p:cNvSpPr>
            <a:spLocks noGrp="1"/>
          </p:cNvSpPr>
          <p:nvPr>
            <p:ph idx="1"/>
          </p:nvPr>
        </p:nvSpPr>
        <p:spPr/>
        <p:txBody>
          <a:bodyPr>
            <a:normAutofit/>
          </a:bodyPr>
          <a:lstStyle/>
          <a:p>
            <a:pPr marL="0" indent="0">
              <a:buNone/>
            </a:pPr>
            <a:r>
              <a:rPr lang="en-US" sz="2400" dirty="0"/>
              <a:t>Submit your answers (</a:t>
            </a:r>
            <a:r>
              <a:rPr lang="en-US" sz="2400" b="1" dirty="0"/>
              <a:t>with solutions</a:t>
            </a:r>
            <a:r>
              <a:rPr lang="en-US" sz="2400" dirty="0"/>
              <a:t>) as an image or PDF attachment to the following email address:</a:t>
            </a:r>
          </a:p>
          <a:p>
            <a:pPr marL="0" indent="0" algn="ctr">
              <a:buNone/>
            </a:pPr>
            <a:r>
              <a:rPr lang="en-US" sz="2800" b="1" dirty="0"/>
              <a:t>es.instructor.care@gmail.com</a:t>
            </a:r>
          </a:p>
          <a:p>
            <a:pPr marL="0" indent="0">
              <a:buNone/>
            </a:pPr>
            <a:r>
              <a:rPr lang="en-US" sz="2400" dirty="0"/>
              <a:t>Use the following subject heading:</a:t>
            </a:r>
          </a:p>
          <a:p>
            <a:pPr marL="0" indent="0">
              <a:buNone/>
            </a:pPr>
            <a:r>
              <a:rPr lang="en-US" sz="3200" i="1" dirty="0"/>
              <a:t>IV Theory Part 2 – Your Full Name</a:t>
            </a:r>
          </a:p>
          <a:p>
            <a:pPr marL="0" indent="0">
              <a:buNone/>
            </a:pPr>
            <a:r>
              <a:rPr lang="en-US" sz="2400" dirty="0"/>
              <a:t>For example:</a:t>
            </a:r>
            <a:endParaRPr lang="en-US" sz="2400" i="1" dirty="0"/>
          </a:p>
          <a:p>
            <a:pPr marL="0" indent="0" algn="ctr">
              <a:buNone/>
            </a:pPr>
            <a:r>
              <a:rPr lang="en-US" sz="3200" b="1" dirty="0"/>
              <a:t>IV Theory Part 2 – Jane Smith</a:t>
            </a:r>
          </a:p>
        </p:txBody>
      </p:sp>
    </p:spTree>
    <p:extLst>
      <p:ext uri="{BB962C8B-B14F-4D97-AF65-F5344CB8AC3E}">
        <p14:creationId xmlns:p14="http://schemas.microsoft.com/office/powerpoint/2010/main" val="142000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FD70-CFF9-4AD7-A9A5-1DDE4E599C0A}"/>
              </a:ext>
            </a:extLst>
          </p:cNvPr>
          <p:cNvSpPr>
            <a:spLocks noGrp="1"/>
          </p:cNvSpPr>
          <p:nvPr>
            <p:ph type="title"/>
          </p:nvPr>
        </p:nvSpPr>
        <p:spPr/>
        <p:txBody>
          <a:bodyPr>
            <a:normAutofit/>
          </a:bodyPr>
          <a:lstStyle/>
          <a:p>
            <a:r>
              <a:rPr lang="en-US" sz="5400" dirty="0"/>
              <a:t>Instructions</a:t>
            </a:r>
            <a:endParaRPr lang="en-PH" sz="5400" dirty="0"/>
          </a:p>
        </p:txBody>
      </p:sp>
      <p:sp>
        <p:nvSpPr>
          <p:cNvPr id="3" name="Content Placeholder 2">
            <a:extLst>
              <a:ext uri="{FF2B5EF4-FFF2-40B4-BE49-F238E27FC236}">
                <a16:creationId xmlns:a16="http://schemas.microsoft.com/office/drawing/2014/main" id="{267E54F1-CBBF-4814-AFE7-C5D757530B0D}"/>
              </a:ext>
            </a:extLst>
          </p:cNvPr>
          <p:cNvSpPr>
            <a:spLocks noGrp="1"/>
          </p:cNvSpPr>
          <p:nvPr>
            <p:ph idx="1"/>
          </p:nvPr>
        </p:nvSpPr>
        <p:spPr/>
        <p:txBody>
          <a:bodyPr>
            <a:normAutofit/>
          </a:bodyPr>
          <a:lstStyle/>
          <a:p>
            <a:pPr marL="0" indent="0">
              <a:buNone/>
            </a:pPr>
            <a:r>
              <a:rPr lang="en-US" sz="3600" b="1" dirty="0"/>
              <a:t>Important Note:</a:t>
            </a:r>
          </a:p>
          <a:p>
            <a:pPr marL="0" indent="0">
              <a:buNone/>
            </a:pPr>
            <a:r>
              <a:rPr lang="en-US" sz="3600" dirty="0"/>
              <a:t>Even if you pass the Quiz part of this course, your certificate will </a:t>
            </a:r>
            <a:r>
              <a:rPr lang="en-US" sz="3600" b="1" dirty="0"/>
              <a:t>NOT</a:t>
            </a:r>
            <a:r>
              <a:rPr lang="en-US" sz="3600" dirty="0"/>
              <a:t> be acknowledged until you are able to submit your answers to the Calculation Exam.</a:t>
            </a:r>
          </a:p>
        </p:txBody>
      </p:sp>
    </p:spTree>
    <p:extLst>
      <p:ext uri="{BB962C8B-B14F-4D97-AF65-F5344CB8AC3E}">
        <p14:creationId xmlns:p14="http://schemas.microsoft.com/office/powerpoint/2010/main" val="127803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giving a thumbs up&#10;&#10;Description automatically generated with low confidence">
            <a:extLst>
              <a:ext uri="{FF2B5EF4-FFF2-40B4-BE49-F238E27FC236}">
                <a16:creationId xmlns:a16="http://schemas.microsoft.com/office/drawing/2014/main" id="{E841F51F-E051-4AAC-86EE-E9D4B688872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429" r="27429"/>
          <a:stretch>
            <a:fillRect/>
          </a:stretch>
        </p:blipFill>
        <p:spPr/>
      </p:pic>
      <p:sp>
        <p:nvSpPr>
          <p:cNvPr id="3" name="Title 2">
            <a:extLst>
              <a:ext uri="{FF2B5EF4-FFF2-40B4-BE49-F238E27FC236}">
                <a16:creationId xmlns:a16="http://schemas.microsoft.com/office/drawing/2014/main" id="{513265A5-A522-4BAB-98B1-FEB7642036A9}"/>
              </a:ext>
            </a:extLst>
          </p:cNvPr>
          <p:cNvSpPr>
            <a:spLocks noGrp="1"/>
          </p:cNvSpPr>
          <p:nvPr>
            <p:ph type="title"/>
          </p:nvPr>
        </p:nvSpPr>
        <p:spPr/>
        <p:txBody>
          <a:bodyPr>
            <a:normAutofit/>
          </a:bodyPr>
          <a:lstStyle/>
          <a:p>
            <a:r>
              <a:rPr lang="en-US" sz="2800" dirty="0"/>
              <a:t>Have you completed and submitted your answers to the Calculation Exam? </a:t>
            </a:r>
            <a:endParaRPr lang="en-PH" sz="2800" dirty="0"/>
          </a:p>
        </p:txBody>
      </p:sp>
      <p:sp>
        <p:nvSpPr>
          <p:cNvPr id="4" name="Text Placeholder 3">
            <a:extLst>
              <a:ext uri="{FF2B5EF4-FFF2-40B4-BE49-F238E27FC236}">
                <a16:creationId xmlns:a16="http://schemas.microsoft.com/office/drawing/2014/main" id="{E23B8340-BB1B-4D86-9FBD-2FD89724641C}"/>
              </a:ext>
            </a:extLst>
          </p:cNvPr>
          <p:cNvSpPr>
            <a:spLocks noGrp="1"/>
          </p:cNvSpPr>
          <p:nvPr>
            <p:ph type="body" sz="half" idx="2"/>
          </p:nvPr>
        </p:nvSpPr>
        <p:spPr/>
        <p:txBody>
          <a:bodyPr>
            <a:normAutofit lnSpcReduction="10000"/>
          </a:bodyPr>
          <a:lstStyle/>
          <a:p>
            <a:r>
              <a:rPr lang="en-US" sz="3600" dirty="0"/>
              <a:t>Good job!  You are now ready to take the </a:t>
            </a:r>
            <a:r>
              <a:rPr lang="en-US" sz="3600" b="1" dirty="0"/>
              <a:t>Quiz</a:t>
            </a:r>
            <a:r>
              <a:rPr lang="en-US" sz="3600" dirty="0"/>
              <a:t>.</a:t>
            </a:r>
            <a:endParaRPr lang="en-PH" sz="3600" dirty="0"/>
          </a:p>
        </p:txBody>
      </p:sp>
    </p:spTree>
    <p:extLst>
      <p:ext uri="{BB962C8B-B14F-4D97-AF65-F5344CB8AC3E}">
        <p14:creationId xmlns:p14="http://schemas.microsoft.com/office/powerpoint/2010/main" val="149331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59D6-EFD3-4097-BF0F-EAF85D5DC4E5}"/>
              </a:ext>
            </a:extLst>
          </p:cNvPr>
          <p:cNvSpPr>
            <a:spLocks noGrp="1"/>
          </p:cNvSpPr>
          <p:nvPr>
            <p:ph type="title"/>
          </p:nvPr>
        </p:nvSpPr>
        <p:spPr/>
        <p:txBody>
          <a:bodyPr>
            <a:normAutofit/>
          </a:bodyPr>
          <a:lstStyle/>
          <a:p>
            <a:r>
              <a:rPr lang="en-US" sz="4800" dirty="0"/>
              <a:t>Why is the order of tubes important?</a:t>
            </a:r>
            <a:endParaRPr lang="en-PH" sz="4800" dirty="0"/>
          </a:p>
        </p:txBody>
      </p:sp>
      <p:pic>
        <p:nvPicPr>
          <p:cNvPr id="1030" name="Picture 6" descr="Consenting to a DUI Blood Draw - DUI BLOG September 10, 2020">
            <a:extLst>
              <a:ext uri="{FF2B5EF4-FFF2-40B4-BE49-F238E27FC236}">
                <a16:creationId xmlns:a16="http://schemas.microsoft.com/office/drawing/2014/main" id="{8FD6DE31-FA70-46B1-8F0D-BFB05E86230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611300" y="803275"/>
            <a:ext cx="3288987" cy="23828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17258C34-225B-4B41-A6F1-1B9849A51FF9}"/>
              </a:ext>
            </a:extLst>
          </p:cNvPr>
          <p:cNvSpPr>
            <a:spLocks noGrp="1"/>
          </p:cNvSpPr>
          <p:nvPr>
            <p:ph sz="half" idx="2"/>
          </p:nvPr>
        </p:nvSpPr>
        <p:spPr/>
        <p:txBody>
          <a:bodyPr>
            <a:normAutofit/>
          </a:bodyPr>
          <a:lstStyle/>
          <a:p>
            <a:pPr marL="0" indent="0">
              <a:buNone/>
            </a:pPr>
            <a:r>
              <a:rPr lang="en-US" sz="3200" dirty="0"/>
              <a:t>Blood collection is one of the most common nursing procedures, but it is not without risks.</a:t>
            </a:r>
            <a:endParaRPr lang="en-PH" sz="3200" dirty="0"/>
          </a:p>
        </p:txBody>
      </p:sp>
    </p:spTree>
    <p:extLst>
      <p:ext uri="{BB962C8B-B14F-4D97-AF65-F5344CB8AC3E}">
        <p14:creationId xmlns:p14="http://schemas.microsoft.com/office/powerpoint/2010/main" val="242372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A4A0-8E16-4155-B795-EDDAA19609C3}"/>
              </a:ext>
            </a:extLst>
          </p:cNvPr>
          <p:cNvSpPr>
            <a:spLocks noGrp="1"/>
          </p:cNvSpPr>
          <p:nvPr>
            <p:ph type="title"/>
          </p:nvPr>
        </p:nvSpPr>
        <p:spPr/>
        <p:txBody>
          <a:bodyPr>
            <a:noAutofit/>
          </a:bodyPr>
          <a:lstStyle/>
          <a:p>
            <a:r>
              <a:rPr lang="en-US" sz="4800" dirty="0"/>
              <a:t>Why is the order of tubes important?</a:t>
            </a:r>
            <a:endParaRPr lang="en-PH" sz="4800" dirty="0"/>
          </a:p>
        </p:txBody>
      </p:sp>
      <p:pic>
        <p:nvPicPr>
          <p:cNvPr id="2054" name="Picture 6" descr="Top 5 Blood Collection &amp; Sampling Errors | Clinician's Brief">
            <a:extLst>
              <a:ext uri="{FF2B5EF4-FFF2-40B4-BE49-F238E27FC236}">
                <a16:creationId xmlns:a16="http://schemas.microsoft.com/office/drawing/2014/main" id="{C40C1C7A-37E3-467E-9529-94DB2971EF0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71004" y="803275"/>
            <a:ext cx="3969579" cy="23828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19C0241-9CC9-4F6A-9E03-D2E266E51A4F}"/>
              </a:ext>
            </a:extLst>
          </p:cNvPr>
          <p:cNvSpPr>
            <a:spLocks noGrp="1"/>
          </p:cNvSpPr>
          <p:nvPr>
            <p:ph sz="half" idx="2"/>
          </p:nvPr>
        </p:nvSpPr>
        <p:spPr/>
        <p:txBody>
          <a:bodyPr>
            <a:normAutofit/>
          </a:bodyPr>
          <a:lstStyle/>
          <a:p>
            <a:pPr marL="0" indent="0">
              <a:buNone/>
            </a:pPr>
            <a:r>
              <a:rPr lang="en-US" sz="3200" dirty="0"/>
              <a:t>Several studies have shown that nearly 75% of all analytical mistakes happen during blood collection.</a:t>
            </a:r>
            <a:endParaRPr lang="en-PH" sz="3200" dirty="0"/>
          </a:p>
        </p:txBody>
      </p:sp>
    </p:spTree>
    <p:extLst>
      <p:ext uri="{BB962C8B-B14F-4D97-AF65-F5344CB8AC3E}">
        <p14:creationId xmlns:p14="http://schemas.microsoft.com/office/powerpoint/2010/main" val="384908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EB89-4C9B-4FA3-8BF3-70D64BAE4207}"/>
              </a:ext>
            </a:extLst>
          </p:cNvPr>
          <p:cNvSpPr>
            <a:spLocks noGrp="1"/>
          </p:cNvSpPr>
          <p:nvPr>
            <p:ph type="title"/>
          </p:nvPr>
        </p:nvSpPr>
        <p:spPr/>
        <p:txBody>
          <a:bodyPr>
            <a:noAutofit/>
          </a:bodyPr>
          <a:lstStyle/>
          <a:p>
            <a:r>
              <a:rPr lang="en-US" sz="4800" dirty="0"/>
              <a:t>Why is the order of tubes important?</a:t>
            </a:r>
            <a:endParaRPr lang="en-PH" sz="4800" dirty="0"/>
          </a:p>
        </p:txBody>
      </p:sp>
      <p:pic>
        <p:nvPicPr>
          <p:cNvPr id="3074" name="Picture 2" descr="Useful Tips for Having Blood Drawn - Dr. J.E. Williams">
            <a:extLst>
              <a:ext uri="{FF2B5EF4-FFF2-40B4-BE49-F238E27FC236}">
                <a16:creationId xmlns:a16="http://schemas.microsoft.com/office/drawing/2014/main" id="{B3D0952F-0BDE-45AC-9AAF-C07FFF12C6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531638" y="803275"/>
            <a:ext cx="3448312" cy="23828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2876DCB-7E7E-4787-B5B3-CAA6F8E1965B}"/>
              </a:ext>
            </a:extLst>
          </p:cNvPr>
          <p:cNvSpPr>
            <a:spLocks noGrp="1"/>
          </p:cNvSpPr>
          <p:nvPr>
            <p:ph sz="half" idx="2"/>
          </p:nvPr>
        </p:nvSpPr>
        <p:spPr/>
        <p:txBody>
          <a:bodyPr>
            <a:normAutofit/>
          </a:bodyPr>
          <a:lstStyle/>
          <a:p>
            <a:pPr marL="0" indent="0">
              <a:buNone/>
            </a:pPr>
            <a:r>
              <a:rPr lang="en-US" sz="2800" dirty="0"/>
              <a:t>These errors range from wrong patient identification to filling an incorrect sample tube among other mistakes during the procedure.</a:t>
            </a:r>
            <a:endParaRPr lang="en-PH" sz="2800" dirty="0"/>
          </a:p>
        </p:txBody>
      </p:sp>
    </p:spTree>
    <p:extLst>
      <p:ext uri="{BB962C8B-B14F-4D97-AF65-F5344CB8AC3E}">
        <p14:creationId xmlns:p14="http://schemas.microsoft.com/office/powerpoint/2010/main" val="139636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2268-4C96-4334-9092-6B710E793F5D}"/>
              </a:ext>
            </a:extLst>
          </p:cNvPr>
          <p:cNvSpPr>
            <a:spLocks noGrp="1"/>
          </p:cNvSpPr>
          <p:nvPr>
            <p:ph type="title"/>
          </p:nvPr>
        </p:nvSpPr>
        <p:spPr/>
        <p:txBody>
          <a:bodyPr>
            <a:normAutofit/>
          </a:bodyPr>
          <a:lstStyle/>
          <a:p>
            <a:r>
              <a:rPr lang="en-US" sz="4800" dirty="0"/>
              <a:t>Order of Blood Draw Tubes and Additives</a:t>
            </a:r>
            <a:endParaRPr lang="en-PH" sz="4800" dirty="0"/>
          </a:p>
        </p:txBody>
      </p:sp>
      <p:sp>
        <p:nvSpPr>
          <p:cNvPr id="3" name="Text Placeholder 2">
            <a:extLst>
              <a:ext uri="{FF2B5EF4-FFF2-40B4-BE49-F238E27FC236}">
                <a16:creationId xmlns:a16="http://schemas.microsoft.com/office/drawing/2014/main" id="{3C458455-A84B-44C2-9140-2C6D17D6EF88}"/>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252368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CAA9-68A5-436B-8C35-AD6E4B18CF3D}"/>
              </a:ext>
            </a:extLst>
          </p:cNvPr>
          <p:cNvSpPr>
            <a:spLocks noGrp="1"/>
          </p:cNvSpPr>
          <p:nvPr>
            <p:ph type="title"/>
          </p:nvPr>
        </p:nvSpPr>
        <p:spPr/>
        <p:txBody>
          <a:bodyPr>
            <a:normAutofit/>
          </a:bodyPr>
          <a:lstStyle/>
          <a:p>
            <a:r>
              <a:rPr lang="en-US" dirty="0"/>
              <a:t>Order of Blood Draw Tubes and Additives</a:t>
            </a:r>
            <a:endParaRPr lang="en-PH" dirty="0"/>
          </a:p>
        </p:txBody>
      </p:sp>
      <p:sp>
        <p:nvSpPr>
          <p:cNvPr id="5" name="Content Placeholder 4">
            <a:extLst>
              <a:ext uri="{FF2B5EF4-FFF2-40B4-BE49-F238E27FC236}">
                <a16:creationId xmlns:a16="http://schemas.microsoft.com/office/drawing/2014/main" id="{5F39AF37-66D4-4332-8BC1-47EF0F388457}"/>
              </a:ext>
            </a:extLst>
          </p:cNvPr>
          <p:cNvSpPr>
            <a:spLocks noGrp="1"/>
          </p:cNvSpPr>
          <p:nvPr>
            <p:ph sz="half" idx="2"/>
          </p:nvPr>
        </p:nvSpPr>
        <p:spPr/>
        <p:txBody>
          <a:bodyPr>
            <a:normAutofit/>
          </a:bodyPr>
          <a:lstStyle/>
          <a:p>
            <a:pPr marL="0" indent="0">
              <a:buNone/>
            </a:pPr>
            <a:r>
              <a:rPr lang="en-US" sz="2000" dirty="0"/>
              <a:t>Blood samples must be drawn in a specific order to avoid cross-contamination of the sample by additives found in different collection tubes. Phlebotomy order of draw is the same for specimens collected by syringe, tube holder, or into tubes pre-evacuated at the time of collection.</a:t>
            </a:r>
            <a:endParaRPr lang="en-PH" sz="2000" dirty="0"/>
          </a:p>
        </p:txBody>
      </p:sp>
      <p:pic>
        <p:nvPicPr>
          <p:cNvPr id="4100" name="Picture 4" descr="How Blood Is Drawn: Procedure, Tips to Relax, and More">
            <a:extLst>
              <a:ext uri="{FF2B5EF4-FFF2-40B4-BE49-F238E27FC236}">
                <a16:creationId xmlns:a16="http://schemas.microsoft.com/office/drawing/2014/main" id="{CFC61E5D-4C9C-4B12-A25A-8E81AA12CA1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67235" y="803275"/>
            <a:ext cx="3177117" cy="238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3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8FD4F3-5321-45BE-ACCD-CC4851426FEF}"/>
              </a:ext>
            </a:extLst>
          </p:cNvPr>
          <p:cNvSpPr>
            <a:spLocks noGrp="1"/>
          </p:cNvSpPr>
          <p:nvPr>
            <p:ph type="title"/>
          </p:nvPr>
        </p:nvSpPr>
        <p:spPr/>
        <p:txBody>
          <a:bodyPr>
            <a:normAutofit/>
          </a:bodyPr>
          <a:lstStyle/>
          <a:p>
            <a:r>
              <a:rPr lang="en-US" dirty="0"/>
              <a:t>Order of Blood Draw Tubes and Additives</a:t>
            </a:r>
            <a:endParaRPr lang="en-PH" dirty="0"/>
          </a:p>
        </p:txBody>
      </p:sp>
      <p:sp>
        <p:nvSpPr>
          <p:cNvPr id="6" name="Content Placeholder 5">
            <a:extLst>
              <a:ext uri="{FF2B5EF4-FFF2-40B4-BE49-F238E27FC236}">
                <a16:creationId xmlns:a16="http://schemas.microsoft.com/office/drawing/2014/main" id="{66CC7685-F3FD-4B3D-B7F6-C20C3D5B8B16}"/>
              </a:ext>
            </a:extLst>
          </p:cNvPr>
          <p:cNvSpPr>
            <a:spLocks noGrp="1"/>
          </p:cNvSpPr>
          <p:nvPr>
            <p:ph idx="1"/>
          </p:nvPr>
        </p:nvSpPr>
        <p:spPr/>
        <p:txBody>
          <a:bodyPr>
            <a:normAutofit/>
          </a:bodyPr>
          <a:lstStyle/>
          <a:p>
            <a:pPr marL="0" indent="0">
              <a:buNone/>
            </a:pPr>
            <a:r>
              <a:rPr lang="en-PH" sz="2000" dirty="0"/>
              <a:t>The correct order of draw follows:</a:t>
            </a:r>
          </a:p>
          <a:p>
            <a:r>
              <a:rPr lang="en-PH" sz="2000" dirty="0"/>
              <a:t>Blood culture tube or bottle (</a:t>
            </a:r>
            <a:r>
              <a:rPr lang="en-US" sz="2000" dirty="0"/>
              <a:t>ALWAYS drawn prior to other labs to reduce contamination)</a:t>
            </a:r>
            <a:endParaRPr lang="en-PH" sz="2000" dirty="0"/>
          </a:p>
          <a:p>
            <a:r>
              <a:rPr lang="en-PH" sz="2000" dirty="0"/>
              <a:t>Sodium citrate tube (e.g., blue closure)</a:t>
            </a:r>
          </a:p>
          <a:p>
            <a:r>
              <a:rPr lang="en-PH" sz="2000" dirty="0"/>
              <a:t>Serum tubes, including those with clot activator and gels (e.g., red, red-speckled, gold closures)</a:t>
            </a:r>
          </a:p>
          <a:p>
            <a:r>
              <a:rPr lang="en-PH" sz="2000" dirty="0"/>
              <a:t>Heparin tube with or without gel (e.g., dark green, light green, speckled green closures)</a:t>
            </a:r>
          </a:p>
          <a:p>
            <a:r>
              <a:rPr lang="en-PH" sz="2000" dirty="0"/>
              <a:t>EDTA tube with or without gel separator (e.g., lavender, pearl, pink closures)</a:t>
            </a:r>
          </a:p>
          <a:p>
            <a:r>
              <a:rPr lang="en-PH" sz="2000" dirty="0"/>
              <a:t>Sodium fluoride/potassium oxalate glycolytic inhibitor (e.g., gray closure)</a:t>
            </a:r>
          </a:p>
        </p:txBody>
      </p:sp>
      <p:pic>
        <p:nvPicPr>
          <p:cNvPr id="1026" name="Picture 2">
            <a:extLst>
              <a:ext uri="{FF2B5EF4-FFF2-40B4-BE49-F238E27FC236}">
                <a16:creationId xmlns:a16="http://schemas.microsoft.com/office/drawing/2014/main" id="{F67C8EBD-FD0B-4984-B083-3871EA16F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1556" y="2083225"/>
            <a:ext cx="5524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ld Top (SST)">
            <a:extLst>
              <a:ext uri="{FF2B5EF4-FFF2-40B4-BE49-F238E27FC236}">
                <a16:creationId xmlns:a16="http://schemas.microsoft.com/office/drawing/2014/main" id="{521EE2EA-5965-4B54-A931-38CA55381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506" y="2910439"/>
            <a:ext cx="500743" cy="5156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19CE0C-EE7C-4F2A-9F6B-C7300672B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4764" y="3069437"/>
            <a:ext cx="500742" cy="3566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F129FDE-345F-4A38-B0CF-DA47BF577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8681" y="3896664"/>
            <a:ext cx="6953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vender (Purple) Top">
            <a:extLst>
              <a:ext uri="{FF2B5EF4-FFF2-40B4-BE49-F238E27FC236}">
                <a16:creationId xmlns:a16="http://schemas.microsoft.com/office/drawing/2014/main" id="{A998F80C-A82A-464D-BB8E-7E35F8FF2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129" y="4911142"/>
            <a:ext cx="4762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arl Top">
            <a:extLst>
              <a:ext uri="{FF2B5EF4-FFF2-40B4-BE49-F238E27FC236}">
                <a16:creationId xmlns:a16="http://schemas.microsoft.com/office/drawing/2014/main" id="{922EDDF1-C1C6-4132-B8B0-9F1B397F3B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3856" y="4806367"/>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ink Top">
            <a:extLst>
              <a:ext uri="{FF2B5EF4-FFF2-40B4-BE49-F238E27FC236}">
                <a16:creationId xmlns:a16="http://schemas.microsoft.com/office/drawing/2014/main" id="{2ACE4CA3-9618-4888-A2B6-93376C04CA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82956" y="4806367"/>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D™ Vacutainer Plus Sodium Fluoride Tube, Plastic, Gray | Iv Products &amp;  Supplies">
            <a:extLst>
              <a:ext uri="{FF2B5EF4-FFF2-40B4-BE49-F238E27FC236}">
                <a16:creationId xmlns:a16="http://schemas.microsoft.com/office/drawing/2014/main" id="{C4A24F83-89B2-43E7-9B49-6C5FCF66533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1337" r="40138" b="81893"/>
          <a:stretch/>
        </p:blipFill>
        <p:spPr bwMode="auto">
          <a:xfrm>
            <a:off x="8881284" y="5782764"/>
            <a:ext cx="695940" cy="53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5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8FD4F3-5321-45BE-ACCD-CC4851426FEF}"/>
              </a:ext>
            </a:extLst>
          </p:cNvPr>
          <p:cNvSpPr>
            <a:spLocks noGrp="1"/>
          </p:cNvSpPr>
          <p:nvPr>
            <p:ph type="title"/>
          </p:nvPr>
        </p:nvSpPr>
        <p:spPr/>
        <p:txBody>
          <a:bodyPr>
            <a:normAutofit/>
          </a:bodyPr>
          <a:lstStyle/>
          <a:p>
            <a:r>
              <a:rPr lang="en-US" dirty="0"/>
              <a:t>Order of Blood Draw Tubes and Additives</a:t>
            </a:r>
            <a:endParaRPr lang="en-PH" dirty="0"/>
          </a:p>
        </p:txBody>
      </p:sp>
      <p:pic>
        <p:nvPicPr>
          <p:cNvPr id="9" name="Content Placeholder 8" descr="Graphical user interface&#10;&#10;Description automatically generated">
            <a:extLst>
              <a:ext uri="{FF2B5EF4-FFF2-40B4-BE49-F238E27FC236}">
                <a16:creationId xmlns:a16="http://schemas.microsoft.com/office/drawing/2014/main" id="{5E2BB209-C732-4B8F-81ED-EBBF116A41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52907" y="803275"/>
            <a:ext cx="4205773" cy="2382838"/>
          </a:xfrm>
        </p:spPr>
      </p:pic>
      <p:sp>
        <p:nvSpPr>
          <p:cNvPr id="10" name="Content Placeholder 9">
            <a:extLst>
              <a:ext uri="{FF2B5EF4-FFF2-40B4-BE49-F238E27FC236}">
                <a16:creationId xmlns:a16="http://schemas.microsoft.com/office/drawing/2014/main" id="{7E5E0AFF-61A4-4157-824F-C97F704F4F90}"/>
              </a:ext>
            </a:extLst>
          </p:cNvPr>
          <p:cNvSpPr>
            <a:spLocks noGrp="1"/>
          </p:cNvSpPr>
          <p:nvPr>
            <p:ph sz="half" idx="2"/>
          </p:nvPr>
        </p:nvSpPr>
        <p:spPr/>
        <p:txBody>
          <a:bodyPr>
            <a:normAutofit/>
          </a:bodyPr>
          <a:lstStyle/>
          <a:p>
            <a:pPr marL="0" indent="0">
              <a:buNone/>
            </a:pPr>
            <a:r>
              <a:rPr lang="en-US" dirty="0"/>
              <a:t>The most current Clinical and Laboratory Standards Institute (CLSI) guidelines recommends a single "Order of Draw", whether using a multi-sample, evacuated tube system or drawing with a syringe(s). The "Order of Draw" is designed to eliminate the possibility of cross contamination that may result in erroneous results.</a:t>
            </a:r>
            <a:endParaRPr lang="en-PH" dirty="0"/>
          </a:p>
        </p:txBody>
      </p:sp>
    </p:spTree>
    <p:extLst>
      <p:ext uri="{BB962C8B-B14F-4D97-AF65-F5344CB8AC3E}">
        <p14:creationId xmlns:p14="http://schemas.microsoft.com/office/powerpoint/2010/main" val="198383678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docProps/app.xml><?xml version="1.0" encoding="utf-8"?>
<Properties xmlns="http://schemas.openxmlformats.org/officeDocument/2006/extended-properties" xmlns:vt="http://schemas.openxmlformats.org/officeDocument/2006/docPropsVTypes">
  <Template>TM16401371[[fn=Atlas]]</Template>
  <TotalTime>604</TotalTime>
  <Words>999</Words>
  <Application>Microsoft Office PowerPoint</Application>
  <PresentationFormat>Widescreen</PresentationFormat>
  <Paragraphs>70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 Light</vt:lpstr>
      <vt:lpstr>Rockwell</vt:lpstr>
      <vt:lpstr>Wingdings</vt:lpstr>
      <vt:lpstr>Atlas</vt:lpstr>
      <vt:lpstr>IV Therapy &amp; Blood Withdrawal Theory Part 2 (for LVNs Only)</vt:lpstr>
      <vt:lpstr>Why is the order of tubes important?</vt:lpstr>
      <vt:lpstr>Why is the order of tubes important?</vt:lpstr>
      <vt:lpstr>Why is the order of tubes important?</vt:lpstr>
      <vt:lpstr>Why is the order of tubes important?</vt:lpstr>
      <vt:lpstr>Order of Blood Draw Tubes and Additives</vt:lpstr>
      <vt:lpstr>Order of Blood Draw Tubes and Additives</vt:lpstr>
      <vt:lpstr>Order of Blood Draw Tubes and Additives</vt:lpstr>
      <vt:lpstr>Order of Blood Draw Tubes and Additives</vt:lpstr>
      <vt:lpstr>Order of Blood Draw Tubes and Additives</vt:lpstr>
      <vt:lpstr>Order of Blood Draw Tubes and Additives</vt:lpstr>
      <vt:lpstr>Order of Blood Draw Tubes and Additives</vt:lpstr>
      <vt:lpstr>Order of Blood Draw Tubes and Additives</vt:lpstr>
      <vt:lpstr>A Fun Way to Memorize</vt:lpstr>
      <vt:lpstr>A Fun Way to Memorize</vt:lpstr>
      <vt:lpstr>A Fun Way to Memorize</vt:lpstr>
      <vt:lpstr>Activity for You</vt:lpstr>
      <vt:lpstr>REQUIRED Theory Work</vt:lpstr>
      <vt:lpstr>Instructions</vt:lpstr>
      <vt:lpstr>Instructions</vt:lpstr>
      <vt:lpstr>Instructions</vt:lpstr>
      <vt:lpstr>Instructions</vt:lpstr>
      <vt:lpstr>Instructions</vt:lpstr>
      <vt:lpstr>Have you completed and submitted your answers to the Calculation Exam?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Therapy &amp; Blood Withdrawal Theory Part 2 (for LVNs Only)</dc:title>
  <dc:creator>John Renzo</dc:creator>
  <cp:lastModifiedBy>John Renzo</cp:lastModifiedBy>
  <cp:revision>35</cp:revision>
  <dcterms:created xsi:type="dcterms:W3CDTF">2022-03-25T07:50:23Z</dcterms:created>
  <dcterms:modified xsi:type="dcterms:W3CDTF">2022-04-04T17:03:59Z</dcterms:modified>
</cp:coreProperties>
</file>