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Lst>
  <p:sldSz cy="6858000" cx="12192000"/>
  <p:notesSz cx="6858000" cy="9144000"/>
  <p:embeddedFontLst>
    <p:embeddedFont>
      <p:font typeface="Source Code Pro"/>
      <p:regular r:id="rId52"/>
      <p:bold r:id="rId53"/>
      <p:italic r:id="rId54"/>
      <p:boldItalic r:id="rId55"/>
    </p:embeddedFont>
    <p:embeddedFont>
      <p:font typeface="Oswald"/>
      <p:regular r:id="rId56"/>
      <p:bold r:id="rId57"/>
    </p:embeddedFont>
    <p:embeddedFont>
      <p:font typeface="Century Gothic"/>
      <p:regular r:id="rId58"/>
      <p:bold r:id="rId59"/>
      <p:italic r:id="rId60"/>
      <p:boldItalic r:id="rId6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1" Type="http://schemas.openxmlformats.org/officeDocument/2006/relationships/font" Target="fonts/CenturyGothic-boldItalic.fnt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font" Target="fonts/CenturyGothic-italic.fntdata"/><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font" Target="fonts/SourceCodePro-bold.fntdata"/><Relationship Id="rId52" Type="http://schemas.openxmlformats.org/officeDocument/2006/relationships/font" Target="fonts/SourceCodePro-regular.fntdata"/><Relationship Id="rId11" Type="http://schemas.openxmlformats.org/officeDocument/2006/relationships/slide" Target="slides/slide7.xml"/><Relationship Id="rId55" Type="http://schemas.openxmlformats.org/officeDocument/2006/relationships/font" Target="fonts/SourceCodePro-boldItalic.fntdata"/><Relationship Id="rId10" Type="http://schemas.openxmlformats.org/officeDocument/2006/relationships/slide" Target="slides/slide6.xml"/><Relationship Id="rId54" Type="http://schemas.openxmlformats.org/officeDocument/2006/relationships/font" Target="fonts/SourceCodePro-italic.fntdata"/><Relationship Id="rId13" Type="http://schemas.openxmlformats.org/officeDocument/2006/relationships/slide" Target="slides/slide9.xml"/><Relationship Id="rId57" Type="http://schemas.openxmlformats.org/officeDocument/2006/relationships/font" Target="fonts/Oswald-bold.fntdata"/><Relationship Id="rId12" Type="http://schemas.openxmlformats.org/officeDocument/2006/relationships/slide" Target="slides/slide8.xml"/><Relationship Id="rId56" Type="http://schemas.openxmlformats.org/officeDocument/2006/relationships/font" Target="fonts/Oswald-regular.fntdata"/><Relationship Id="rId15" Type="http://schemas.openxmlformats.org/officeDocument/2006/relationships/slide" Target="slides/slide11.xml"/><Relationship Id="rId59" Type="http://schemas.openxmlformats.org/officeDocument/2006/relationships/font" Target="fonts/CenturyGothic-bold.fntdata"/><Relationship Id="rId14" Type="http://schemas.openxmlformats.org/officeDocument/2006/relationships/slide" Target="slides/slide10.xml"/><Relationship Id="rId58" Type="http://schemas.openxmlformats.org/officeDocument/2006/relationships/font" Target="fonts/CenturyGothic-regular.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7" name="Google Shape;6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1" name="Google Shape;12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7" name="Google Shape;127;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3" name="Google Shape;13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9" name="Google Shape;139;p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5" name="Google Shape;14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1" name="Google Shape;15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p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68eeb88053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3" name="Google Shape;163;g268eeb88053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68eeb88053_0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g268eeb88053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68eeb88053_0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5" name="Google Shape;175;g268eeb88053_0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3" name="Google Shape;7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68eeb88053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1" name="Google Shape;181;g268eeb88053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68eeb88053_0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7" name="Google Shape;187;g268eeb88053_0_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68eeb88053_0_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3" name="Google Shape;193;g268eeb88053_0_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68eeb88053_0_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9" name="Google Shape;199;g268eeb88053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68eeb88053_0_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5" name="Google Shape;205;g268eeb88053_0_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68eeb88053_0_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1" name="Google Shape;211;g268eeb88053_0_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68eeb88053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g268eeb88053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68eeb88053_0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3" name="Google Shape;223;g268eeb88053_0_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68eeb88053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g268eeb88053_0_1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68eeb88053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g268eeb88053_0_1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9" name="Google Shape;7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268eeb88053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g268eeb88053_0_1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68eeb88053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g268eeb88053_0_1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268eeb88053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g268eeb88053_0_1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268eeb88053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g268eeb88053_0_1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268eeb88053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g268eeb88053_0_1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268eeb88053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g268eeb88053_0_1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68eeb88053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g268eeb88053_0_1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68eeb88053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g268eeb88053_0_16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268eeb88053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g268eeb88053_0_1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68eeb88053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g268eeb88053_0_2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5" name="Google Shape;8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68eeb88053_0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g268eeb88053_0_23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268eeb88053_0_2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g268eeb88053_0_24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68eeb88053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g268eeb88053_0_2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268eeb88053_0_2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g268eeb88053_0_25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268eeb88053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g268eeb88053_0_2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68eeb88053_0_2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g268eeb88053_0_26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268eeb88053_0_2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g268eeb88053_0_26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268eeb88053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g268eeb88053_0_27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1" name="Google Shape;91;p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7" name="Google Shape;9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3" name="Google Shape;103;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9" name="Google Shape;10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5634700" y="3911300"/>
            <a:ext cx="922500" cy="518100"/>
          </a:xfrm>
          <a:prstGeom prst="triangle">
            <a:avLst>
              <a:gd fmla="val 50000" name="adj"/>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1" name="Google Shape;11;p2"/>
          <p:cNvSpPr/>
          <p:nvPr/>
        </p:nvSpPr>
        <p:spPr>
          <a:xfrm>
            <a:off x="-33" y="0"/>
            <a:ext cx="12192000" cy="41655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548233" y="859067"/>
            <a:ext cx="11043300" cy="2811900"/>
          </a:xfrm>
          <a:prstGeom prst="rect">
            <a:avLst/>
          </a:prstGeom>
        </p:spPr>
        <p:txBody>
          <a:bodyPr anchorCtr="0" anchor="b" bIns="121900" lIns="121900" spcFirstLastPara="1" rIns="121900" wrap="square" tIns="121900">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p:txBody>
      </p:sp>
      <p:sp>
        <p:nvSpPr>
          <p:cNvPr id="13" name="Google Shape;13;p2"/>
          <p:cNvSpPr txBox="1"/>
          <p:nvPr>
            <p:ph idx="1" type="subTitle"/>
          </p:nvPr>
        </p:nvSpPr>
        <p:spPr>
          <a:xfrm>
            <a:off x="548233" y="4531000"/>
            <a:ext cx="11043300" cy="1680900"/>
          </a:xfrm>
          <a:prstGeom prst="rect">
            <a:avLst/>
          </a:prstGeom>
        </p:spPr>
        <p:txBody>
          <a:bodyPr anchorCtr="0" anchor="ctr" bIns="121900" lIns="121900" spcFirstLastPara="1" rIns="121900" wrap="square" tIns="121900">
            <a:normAutofit/>
          </a:bodyPr>
          <a:lstStyle>
            <a:lvl1pPr lvl="0" algn="ctr">
              <a:lnSpc>
                <a:spcPct val="100000"/>
              </a:lnSpc>
              <a:spcBef>
                <a:spcPts val="0"/>
              </a:spcBef>
              <a:spcAft>
                <a:spcPts val="0"/>
              </a:spcAft>
              <a:buSzPts val="4800"/>
              <a:buFont typeface="Oswald"/>
              <a:buNone/>
              <a:defRPr sz="4800">
                <a:latin typeface="Oswald"/>
                <a:ea typeface="Oswald"/>
                <a:cs typeface="Oswald"/>
                <a:sym typeface="Oswald"/>
              </a:defRPr>
            </a:lvl1pPr>
            <a:lvl2pPr lvl="1" algn="ctr">
              <a:lnSpc>
                <a:spcPct val="100000"/>
              </a:lnSpc>
              <a:spcBef>
                <a:spcPts val="0"/>
              </a:spcBef>
              <a:spcAft>
                <a:spcPts val="0"/>
              </a:spcAft>
              <a:buSzPts val="4800"/>
              <a:buFont typeface="Oswald"/>
              <a:buNone/>
              <a:defRPr sz="4800">
                <a:latin typeface="Oswald"/>
                <a:ea typeface="Oswald"/>
                <a:cs typeface="Oswald"/>
                <a:sym typeface="Oswald"/>
              </a:defRPr>
            </a:lvl2pPr>
            <a:lvl3pPr lvl="2" algn="ctr">
              <a:lnSpc>
                <a:spcPct val="100000"/>
              </a:lnSpc>
              <a:spcBef>
                <a:spcPts val="0"/>
              </a:spcBef>
              <a:spcAft>
                <a:spcPts val="0"/>
              </a:spcAft>
              <a:buSzPts val="4800"/>
              <a:buFont typeface="Oswald"/>
              <a:buNone/>
              <a:defRPr sz="4800">
                <a:latin typeface="Oswald"/>
                <a:ea typeface="Oswald"/>
                <a:cs typeface="Oswald"/>
                <a:sym typeface="Oswald"/>
              </a:defRPr>
            </a:lvl3pPr>
            <a:lvl4pPr lvl="3" algn="ctr">
              <a:lnSpc>
                <a:spcPct val="100000"/>
              </a:lnSpc>
              <a:spcBef>
                <a:spcPts val="0"/>
              </a:spcBef>
              <a:spcAft>
                <a:spcPts val="0"/>
              </a:spcAft>
              <a:buSzPts val="4800"/>
              <a:buFont typeface="Oswald"/>
              <a:buNone/>
              <a:defRPr sz="4800">
                <a:latin typeface="Oswald"/>
                <a:ea typeface="Oswald"/>
                <a:cs typeface="Oswald"/>
                <a:sym typeface="Oswald"/>
              </a:defRPr>
            </a:lvl4pPr>
            <a:lvl5pPr lvl="4" algn="ctr">
              <a:lnSpc>
                <a:spcPct val="100000"/>
              </a:lnSpc>
              <a:spcBef>
                <a:spcPts val="0"/>
              </a:spcBef>
              <a:spcAft>
                <a:spcPts val="0"/>
              </a:spcAft>
              <a:buSzPts val="4800"/>
              <a:buFont typeface="Oswald"/>
              <a:buNone/>
              <a:defRPr sz="4800">
                <a:latin typeface="Oswald"/>
                <a:ea typeface="Oswald"/>
                <a:cs typeface="Oswald"/>
                <a:sym typeface="Oswald"/>
              </a:defRPr>
            </a:lvl5pPr>
            <a:lvl6pPr lvl="5" algn="ctr">
              <a:lnSpc>
                <a:spcPct val="100000"/>
              </a:lnSpc>
              <a:spcBef>
                <a:spcPts val="0"/>
              </a:spcBef>
              <a:spcAft>
                <a:spcPts val="0"/>
              </a:spcAft>
              <a:buSzPts val="4800"/>
              <a:buFont typeface="Oswald"/>
              <a:buNone/>
              <a:defRPr sz="4800">
                <a:latin typeface="Oswald"/>
                <a:ea typeface="Oswald"/>
                <a:cs typeface="Oswald"/>
                <a:sym typeface="Oswald"/>
              </a:defRPr>
            </a:lvl6pPr>
            <a:lvl7pPr lvl="6" algn="ctr">
              <a:lnSpc>
                <a:spcPct val="100000"/>
              </a:lnSpc>
              <a:spcBef>
                <a:spcPts val="0"/>
              </a:spcBef>
              <a:spcAft>
                <a:spcPts val="0"/>
              </a:spcAft>
              <a:buSzPts val="4800"/>
              <a:buFont typeface="Oswald"/>
              <a:buNone/>
              <a:defRPr sz="4800">
                <a:latin typeface="Oswald"/>
                <a:ea typeface="Oswald"/>
                <a:cs typeface="Oswald"/>
                <a:sym typeface="Oswald"/>
              </a:defRPr>
            </a:lvl7pPr>
            <a:lvl8pPr lvl="7" algn="ctr">
              <a:lnSpc>
                <a:spcPct val="100000"/>
              </a:lnSpc>
              <a:spcBef>
                <a:spcPts val="0"/>
              </a:spcBef>
              <a:spcAft>
                <a:spcPts val="0"/>
              </a:spcAft>
              <a:buSzPts val="4800"/>
              <a:buFont typeface="Oswald"/>
              <a:buNone/>
              <a:defRPr sz="4800">
                <a:latin typeface="Oswald"/>
                <a:ea typeface="Oswald"/>
                <a:cs typeface="Oswald"/>
                <a:sym typeface="Oswald"/>
              </a:defRPr>
            </a:lvl8pPr>
            <a:lvl9pPr lvl="8" algn="ctr">
              <a:lnSpc>
                <a:spcPct val="100000"/>
              </a:lnSpc>
              <a:spcBef>
                <a:spcPts val="0"/>
              </a:spcBef>
              <a:spcAft>
                <a:spcPts val="0"/>
              </a:spcAft>
              <a:buSzPts val="4800"/>
              <a:buFont typeface="Oswald"/>
              <a:buNone/>
              <a:defRPr sz="4800">
                <a:latin typeface="Oswald"/>
                <a:ea typeface="Oswald"/>
                <a:cs typeface="Oswald"/>
                <a:sym typeface="Oswald"/>
              </a:defRPr>
            </a:lvl9pPr>
          </a:lstStyle>
          <a:p/>
        </p:txBody>
      </p:sp>
      <p:sp>
        <p:nvSpPr>
          <p:cNvPr id="14" name="Google Shape;14;p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551033" y="3984367"/>
            <a:ext cx="12141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a:spcBef>
                <a:spcPts val="0"/>
              </a:spcBef>
              <a:spcAft>
                <a:spcPts val="0"/>
              </a:spcAft>
              <a:buSzPts val="16000"/>
              <a:buNone/>
              <a:defRPr sz="16000"/>
            </a:lvl1pPr>
            <a:lvl2pPr lvl="1">
              <a:spcBef>
                <a:spcPts val="0"/>
              </a:spcBef>
              <a:spcAft>
                <a:spcPts val="0"/>
              </a:spcAft>
              <a:buSzPts val="16000"/>
              <a:buNone/>
              <a:defRPr sz="16000"/>
            </a:lvl2pPr>
            <a:lvl3pPr lvl="2">
              <a:spcBef>
                <a:spcPts val="0"/>
              </a:spcBef>
              <a:spcAft>
                <a:spcPts val="0"/>
              </a:spcAft>
              <a:buSzPts val="16000"/>
              <a:buNone/>
              <a:defRPr sz="16000"/>
            </a:lvl3pPr>
            <a:lvl4pPr lvl="3">
              <a:spcBef>
                <a:spcPts val="0"/>
              </a:spcBef>
              <a:spcAft>
                <a:spcPts val="0"/>
              </a:spcAft>
              <a:buSzPts val="16000"/>
              <a:buNone/>
              <a:defRPr sz="16000"/>
            </a:lvl4pPr>
            <a:lvl5pPr lvl="4">
              <a:spcBef>
                <a:spcPts val="0"/>
              </a:spcBef>
              <a:spcAft>
                <a:spcPts val="0"/>
              </a:spcAft>
              <a:buSzPts val="16000"/>
              <a:buNone/>
              <a:defRPr sz="16000"/>
            </a:lvl5pPr>
            <a:lvl6pPr lvl="5">
              <a:spcBef>
                <a:spcPts val="0"/>
              </a:spcBef>
              <a:spcAft>
                <a:spcPts val="0"/>
              </a:spcAft>
              <a:buSzPts val="16000"/>
              <a:buNone/>
              <a:defRPr sz="16000"/>
            </a:lvl6pPr>
            <a:lvl7pPr lvl="6">
              <a:spcBef>
                <a:spcPts val="0"/>
              </a:spcBef>
              <a:spcAft>
                <a:spcPts val="0"/>
              </a:spcAft>
              <a:buSzPts val="16000"/>
              <a:buNone/>
              <a:defRPr sz="16000"/>
            </a:lvl7pPr>
            <a:lvl8pPr lvl="7">
              <a:spcBef>
                <a:spcPts val="0"/>
              </a:spcBef>
              <a:spcAft>
                <a:spcPts val="0"/>
              </a:spcAft>
              <a:buSzPts val="16000"/>
              <a:buNone/>
              <a:defRPr sz="16000"/>
            </a:lvl8pPr>
            <a:lvl9pPr lvl="8">
              <a:spcBef>
                <a:spcPts val="0"/>
              </a:spcBef>
              <a:spcAft>
                <a:spcPts val="0"/>
              </a:spcAft>
              <a:buSzPts val="16000"/>
              <a:buNone/>
              <a:defRPr sz="16000"/>
            </a:lvl9pPr>
          </a:lstStyle>
          <a:p>
            <a:r>
              <a:t>xx%</a:t>
            </a:r>
          </a:p>
        </p:txBody>
      </p:sp>
      <p:sp>
        <p:nvSpPr>
          <p:cNvPr id="54" name="Google Shape;54;p11"/>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55" name="Google Shape;55;p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8" name="Shape 58"/>
        <p:cNvGrpSpPr/>
        <p:nvPr/>
      </p:nvGrpSpPr>
      <p:grpSpPr>
        <a:xfrm>
          <a:off x="0" y="0"/>
          <a:ext cx="0" cy="0"/>
          <a:chOff x="0" y="0"/>
          <a:chExt cx="0" cy="0"/>
        </a:xfrm>
      </p:grpSpPr>
      <p:sp>
        <p:nvSpPr>
          <p:cNvPr id="59" name="Google Shape;59;p13"/>
          <p:cNvSpPr/>
          <p:nvPr/>
        </p:nvSpPr>
        <p:spPr>
          <a:xfrm>
            <a:off x="0" y="0"/>
            <a:ext cx="12192005" cy="2185988"/>
          </a:xfrm>
          <a:custGeom>
            <a:rect b="b" l="l" r="r" t="t"/>
            <a:pathLst>
              <a:path extrusionOk="0" h="1377" w="5760">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gradFill>
            <a:gsLst>
              <a:gs pos="0">
                <a:srgbClr val="EF598D"/>
              </a:gs>
              <a:gs pos="100000">
                <a:srgbClr val="AD194C"/>
              </a:gs>
            </a:gsLst>
            <a:lin ang="5400012" scaled="0"/>
          </a:gradFill>
          <a:ln cap="rnd" cmpd="sng" w="9525">
            <a:solidFill>
              <a:schemeClr val="dk1"/>
            </a:solidFill>
            <a:prstDash val="solid"/>
            <a:round/>
            <a:headEnd len="sm" w="sm" type="none"/>
            <a:tailEnd len="sm" w="sm" type="none"/>
          </a:ln>
        </p:spPr>
      </p:sp>
      <p:sp>
        <p:nvSpPr>
          <p:cNvPr id="60" name="Google Shape;60;p13"/>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lvl1pPr lvl="0" rtl="0" algn="l">
              <a:lnSpc>
                <a:spcPct val="100000"/>
              </a:lnSpc>
              <a:spcBef>
                <a:spcPts val="0"/>
              </a:spcBef>
              <a:spcAft>
                <a:spcPts val="0"/>
              </a:spcAft>
              <a:buClr>
                <a:schemeClr val="lt1"/>
              </a:buClr>
              <a:buSzPts val="1800"/>
              <a:buNone/>
              <a:defRPr>
                <a:solidFill>
                  <a:schemeClr val="lt1"/>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1" name="Google Shape;61;p13"/>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lvl1pPr indent="-342900" lvl="0" marL="457200" rtl="0" algn="l">
              <a:lnSpc>
                <a:spcPct val="100000"/>
              </a:lnSpc>
              <a:spcBef>
                <a:spcPts val="360"/>
              </a:spcBef>
              <a:spcAft>
                <a:spcPts val="0"/>
              </a:spcAft>
              <a:buSzPts val="1800"/>
              <a:buChar char="?"/>
              <a:defRPr/>
            </a:lvl1pPr>
            <a:lvl2pPr indent="-342900" lvl="1" marL="914400" rtl="0" algn="l">
              <a:lnSpc>
                <a:spcPct val="100000"/>
              </a:lnSpc>
              <a:spcBef>
                <a:spcPts val="600"/>
              </a:spcBef>
              <a:spcAft>
                <a:spcPts val="0"/>
              </a:spcAft>
              <a:buSzPts val="1800"/>
              <a:buChar char="?"/>
              <a:defRPr/>
            </a:lvl2pPr>
            <a:lvl3pPr indent="-342900" lvl="2" marL="1371600" rtl="0" algn="l">
              <a:lnSpc>
                <a:spcPct val="100000"/>
              </a:lnSpc>
              <a:spcBef>
                <a:spcPts val="600"/>
              </a:spcBef>
              <a:spcAft>
                <a:spcPts val="0"/>
              </a:spcAft>
              <a:buSzPts val="1800"/>
              <a:buChar char="?"/>
              <a:defRPr/>
            </a:lvl3pPr>
            <a:lvl4pPr indent="-342900" lvl="3" marL="1828800" rtl="0" algn="l">
              <a:lnSpc>
                <a:spcPct val="100000"/>
              </a:lnSpc>
              <a:spcBef>
                <a:spcPts val="600"/>
              </a:spcBef>
              <a:spcAft>
                <a:spcPts val="0"/>
              </a:spcAft>
              <a:buSzPts val="1800"/>
              <a:buChar char="?"/>
              <a:defRPr/>
            </a:lvl4pPr>
            <a:lvl5pPr indent="-342900" lvl="4" marL="2286000" rtl="0" algn="l">
              <a:lnSpc>
                <a:spcPct val="100000"/>
              </a:lnSpc>
              <a:spcBef>
                <a:spcPts val="600"/>
              </a:spcBef>
              <a:spcAft>
                <a:spcPts val="0"/>
              </a:spcAft>
              <a:buSzPts val="1800"/>
              <a:buChar char="?"/>
              <a:defRPr/>
            </a:lvl5pPr>
            <a:lvl6pPr indent="-342900" lvl="5" marL="2743200" rtl="0" algn="l">
              <a:lnSpc>
                <a:spcPct val="100000"/>
              </a:lnSpc>
              <a:spcBef>
                <a:spcPts val="600"/>
              </a:spcBef>
              <a:spcAft>
                <a:spcPts val="0"/>
              </a:spcAft>
              <a:buSzPts val="1800"/>
              <a:buChar char="?"/>
              <a:defRPr/>
            </a:lvl6pPr>
            <a:lvl7pPr indent="-342900" lvl="6" marL="3200400" rtl="0" algn="l">
              <a:lnSpc>
                <a:spcPct val="100000"/>
              </a:lnSpc>
              <a:spcBef>
                <a:spcPts val="600"/>
              </a:spcBef>
              <a:spcAft>
                <a:spcPts val="0"/>
              </a:spcAft>
              <a:buSzPts val="1800"/>
              <a:buChar char="?"/>
              <a:defRPr/>
            </a:lvl7pPr>
            <a:lvl8pPr indent="-342900" lvl="7" marL="3657600" rtl="0" algn="l">
              <a:lnSpc>
                <a:spcPct val="100000"/>
              </a:lnSpc>
              <a:spcBef>
                <a:spcPts val="600"/>
              </a:spcBef>
              <a:spcAft>
                <a:spcPts val="0"/>
              </a:spcAft>
              <a:buSzPts val="1800"/>
              <a:buChar char="?"/>
              <a:defRPr/>
            </a:lvl8pPr>
            <a:lvl9pPr indent="-342900" lvl="8" marL="4114800" rtl="0" algn="l">
              <a:lnSpc>
                <a:spcPct val="100000"/>
              </a:lnSpc>
              <a:spcBef>
                <a:spcPts val="600"/>
              </a:spcBef>
              <a:spcAft>
                <a:spcPts val="600"/>
              </a:spcAft>
              <a:buSzPts val="1800"/>
              <a:buChar char="?"/>
              <a:defRPr/>
            </a:lvl9pPr>
          </a:lstStyle>
          <a:p/>
        </p:txBody>
      </p:sp>
      <p:sp>
        <p:nvSpPr>
          <p:cNvPr id="62" name="Google Shape;62;p13"/>
          <p:cNvSpPr txBox="1"/>
          <p:nvPr>
            <p:ph idx="10" type="dt"/>
          </p:nvPr>
        </p:nvSpPr>
        <p:spPr>
          <a:xfrm>
            <a:off x="9334626" y="6041362"/>
            <a:ext cx="1343700" cy="365100"/>
          </a:xfrm>
          <a:prstGeom prst="rect">
            <a:avLst/>
          </a:prstGeom>
          <a:noFill/>
          <a:ln>
            <a:noFill/>
          </a:ln>
        </p:spPr>
        <p:txBody>
          <a:bodyPr anchorCtr="0" anchor="b" bIns="45700" lIns="91425" spcFirstLastPara="1" rIns="91425" wrap="square" tIns="45700">
            <a:noAutofit/>
          </a:bodyPr>
          <a:lstStyle>
            <a:lvl1pPr lvl="0" rtl="0" algn="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p13"/>
          <p:cNvSpPr txBox="1"/>
          <p:nvPr>
            <p:ph idx="11" type="ftr"/>
          </p:nvPr>
        </p:nvSpPr>
        <p:spPr>
          <a:xfrm>
            <a:off x="451514" y="6041362"/>
            <a:ext cx="8644200" cy="365100"/>
          </a:xfrm>
          <a:prstGeom prst="rect">
            <a:avLst/>
          </a:prstGeom>
          <a:noFill/>
          <a:ln>
            <a:noFill/>
          </a:ln>
        </p:spPr>
        <p:txBody>
          <a:bodyPr anchorCtr="0" anchor="b"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4" name="Google Shape;64;p13"/>
          <p:cNvSpPr txBox="1"/>
          <p:nvPr>
            <p:ph idx="12" type="sldNum"/>
          </p:nvPr>
        </p:nvSpPr>
        <p:spPr>
          <a:xfrm>
            <a:off x="10678331" y="5915888"/>
            <a:ext cx="1062300" cy="490500"/>
          </a:xfrm>
          <a:prstGeom prst="rect">
            <a:avLst/>
          </a:prstGeom>
          <a:noFill/>
          <a:ln>
            <a:noFill/>
          </a:ln>
        </p:spPr>
        <p:txBody>
          <a:bodyPr anchorCtr="0" anchor="b" bIns="10800" lIns="91425" spcFirstLastPara="1" rIns="91425" wrap="square" tIns="45700">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chemeClr val="accent1"/>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2089800"/>
            <a:ext cx="12192000" cy="2678400"/>
          </a:xfrm>
          <a:prstGeom prst="rect">
            <a:avLst/>
          </a:prstGeom>
          <a:solidFill>
            <a:schemeClr val="dk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574400" y="2519600"/>
            <a:ext cx="11043300" cy="2022000"/>
          </a:xfrm>
          <a:prstGeom prst="rect">
            <a:avLst/>
          </a:prstGeom>
        </p:spPr>
        <p:txBody>
          <a:bodyPr anchorCtr="0" anchor="ctr" bIns="121900" lIns="121900" spcFirstLastPara="1" rIns="121900" wrap="square" tIns="121900">
            <a:norm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p:txBody>
      </p:sp>
      <p:sp>
        <p:nvSpPr>
          <p:cNvPr id="18" name="Google Shape;18;p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572267" y="1700769"/>
            <a:ext cx="8187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415600" y="496667"/>
            <a:ext cx="11360700" cy="978000"/>
          </a:xfrm>
          <a:prstGeom prst="rect">
            <a:avLst/>
          </a:prstGeom>
        </p:spPr>
        <p:txBody>
          <a:bodyPr anchorCtr="0" anchor="b" bIns="121900" lIns="121900" spcFirstLastPara="1" rIns="121900" wrap="square" tIns="121900">
            <a:norm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22" name="Google Shape;22;p4"/>
          <p:cNvSpPr txBox="1"/>
          <p:nvPr>
            <p:ph idx="1" type="body"/>
          </p:nvPr>
        </p:nvSpPr>
        <p:spPr>
          <a:xfrm>
            <a:off x="415600" y="1958433"/>
            <a:ext cx="11360700" cy="4133100"/>
          </a:xfrm>
          <a:prstGeom prst="rect">
            <a:avLst/>
          </a:prstGeom>
        </p:spPr>
        <p:txBody>
          <a:bodyPr anchorCtr="0" anchor="t"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23" name="Google Shape;23;p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572267" y="1700769"/>
            <a:ext cx="8187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415600" y="496667"/>
            <a:ext cx="11360700" cy="978000"/>
          </a:xfrm>
          <a:prstGeom prst="rect">
            <a:avLst/>
          </a:prstGeom>
        </p:spPr>
        <p:txBody>
          <a:bodyPr anchorCtr="0" anchor="b" bIns="121900" lIns="121900" spcFirstLastPara="1" rIns="121900" wrap="square" tIns="121900">
            <a:norm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27" name="Google Shape;27;p5"/>
          <p:cNvSpPr txBox="1"/>
          <p:nvPr>
            <p:ph idx="1" type="body"/>
          </p:nvPr>
        </p:nvSpPr>
        <p:spPr>
          <a:xfrm>
            <a:off x="415600" y="1958433"/>
            <a:ext cx="5333100" cy="41331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8" name="Google Shape;28;p5"/>
          <p:cNvSpPr txBox="1"/>
          <p:nvPr>
            <p:ph idx="2" type="body"/>
          </p:nvPr>
        </p:nvSpPr>
        <p:spPr>
          <a:xfrm>
            <a:off x="6443200" y="1958433"/>
            <a:ext cx="5333100" cy="41331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9" name="Google Shape;29;p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415600" y="496667"/>
            <a:ext cx="11360700" cy="978000"/>
          </a:xfrm>
          <a:prstGeom prst="rect">
            <a:avLst/>
          </a:prstGeom>
        </p:spPr>
        <p:txBody>
          <a:bodyPr anchorCtr="0" anchor="b" bIns="121900" lIns="121900" spcFirstLastPara="1" rIns="121900" wrap="square" tIns="121900">
            <a:normAutofit/>
          </a:bodyPr>
          <a:lstStyle>
            <a:lvl1pPr lvl="0">
              <a:spcBef>
                <a:spcPts val="0"/>
              </a:spcBef>
              <a:spcAft>
                <a:spcPts val="0"/>
              </a:spcAft>
              <a:buSzPts val="4000"/>
              <a:buNone/>
              <a:defRPr/>
            </a:lvl1pPr>
            <a:lvl2pPr lvl="1">
              <a:spcBef>
                <a:spcPts val="0"/>
              </a:spcBef>
              <a:spcAft>
                <a:spcPts val="0"/>
              </a:spcAft>
              <a:buSzPts val="4000"/>
              <a:buNone/>
              <a:defRPr/>
            </a:lvl2pPr>
            <a:lvl3pPr lvl="2">
              <a:spcBef>
                <a:spcPts val="0"/>
              </a:spcBef>
              <a:spcAft>
                <a:spcPts val="0"/>
              </a:spcAft>
              <a:buSzPts val="4000"/>
              <a:buNone/>
              <a:defRPr/>
            </a:lvl3pPr>
            <a:lvl4pPr lvl="3">
              <a:spcBef>
                <a:spcPts val="0"/>
              </a:spcBef>
              <a:spcAft>
                <a:spcPts val="0"/>
              </a:spcAft>
              <a:buSzPts val="4000"/>
              <a:buNone/>
              <a:defRPr/>
            </a:lvl4pPr>
            <a:lvl5pPr lvl="4">
              <a:spcBef>
                <a:spcPts val="0"/>
              </a:spcBef>
              <a:spcAft>
                <a:spcPts val="0"/>
              </a:spcAft>
              <a:buSzPts val="4000"/>
              <a:buNone/>
              <a:defRPr/>
            </a:lvl5pPr>
            <a:lvl6pPr lvl="5">
              <a:spcBef>
                <a:spcPts val="0"/>
              </a:spcBef>
              <a:spcAft>
                <a:spcPts val="0"/>
              </a:spcAft>
              <a:buSzPts val="4000"/>
              <a:buNone/>
              <a:defRPr/>
            </a:lvl6pPr>
            <a:lvl7pPr lvl="6">
              <a:spcBef>
                <a:spcPts val="0"/>
              </a:spcBef>
              <a:spcAft>
                <a:spcPts val="0"/>
              </a:spcAft>
              <a:buSzPts val="4000"/>
              <a:buNone/>
              <a:defRPr/>
            </a:lvl7pPr>
            <a:lvl8pPr lvl="7">
              <a:spcBef>
                <a:spcPts val="0"/>
              </a:spcBef>
              <a:spcAft>
                <a:spcPts val="0"/>
              </a:spcAft>
              <a:buSzPts val="4000"/>
              <a:buNone/>
              <a:defRPr/>
            </a:lvl8pPr>
            <a:lvl9pPr lvl="8">
              <a:spcBef>
                <a:spcPts val="0"/>
              </a:spcBef>
              <a:spcAft>
                <a:spcPts val="0"/>
              </a:spcAft>
              <a:buSzPts val="4000"/>
              <a:buNone/>
              <a:defRPr/>
            </a:lvl9pPr>
          </a:lstStyle>
          <a:p/>
        </p:txBody>
      </p:sp>
      <p:sp>
        <p:nvSpPr>
          <p:cNvPr id="32" name="Google Shape;32;p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558233" y="1943716"/>
            <a:ext cx="8187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415600" y="842400"/>
            <a:ext cx="3744000" cy="1007700"/>
          </a:xfrm>
          <a:prstGeom prst="rect">
            <a:avLst/>
          </a:prstGeom>
        </p:spPr>
        <p:txBody>
          <a:bodyPr anchorCtr="0" anchor="b" bIns="121900" lIns="121900" spcFirstLastPara="1" rIns="121900" wrap="square" tIns="12190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6" name="Google Shape;36;p7"/>
          <p:cNvSpPr txBox="1"/>
          <p:nvPr>
            <p:ph idx="1" type="body"/>
          </p:nvPr>
        </p:nvSpPr>
        <p:spPr>
          <a:xfrm>
            <a:off x="415600" y="2157605"/>
            <a:ext cx="3744000" cy="3934500"/>
          </a:xfrm>
          <a:prstGeom prst="rect">
            <a:avLst/>
          </a:prstGeom>
        </p:spPr>
        <p:txBody>
          <a:bodyPr anchorCtr="0" anchor="t" bIns="121900" lIns="121900" spcFirstLastPara="1" rIns="121900" wrap="square" tIns="121900">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7" name="Google Shape;37;p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653667" y="705200"/>
            <a:ext cx="7570800" cy="5447700"/>
          </a:xfrm>
          <a:prstGeom prst="rect">
            <a:avLst/>
          </a:prstGeom>
        </p:spPr>
        <p:txBody>
          <a:bodyPr anchorCtr="0" anchor="ctr" bIns="121900" lIns="121900" spcFirstLastPara="1" rIns="121900" wrap="square" tIns="121900">
            <a:normAutofit/>
          </a:bodyPr>
          <a:lstStyle>
            <a:lvl1pPr lvl="0">
              <a:spcBef>
                <a:spcPts val="0"/>
              </a:spcBef>
              <a:spcAft>
                <a:spcPts val="0"/>
              </a:spcAft>
              <a:buClr>
                <a:schemeClr val="lt1"/>
              </a:buClr>
              <a:buSzPts val="7200"/>
              <a:buNone/>
              <a:defRPr sz="7200">
                <a:solidFill>
                  <a:schemeClr val="lt1"/>
                </a:solidFill>
              </a:defRPr>
            </a:lvl1pPr>
            <a:lvl2pPr lvl="1">
              <a:spcBef>
                <a:spcPts val="0"/>
              </a:spcBef>
              <a:spcAft>
                <a:spcPts val="0"/>
              </a:spcAft>
              <a:buClr>
                <a:schemeClr val="lt1"/>
              </a:buClr>
              <a:buSzPts val="7200"/>
              <a:buNone/>
              <a:defRPr sz="7200">
                <a:solidFill>
                  <a:schemeClr val="lt1"/>
                </a:solidFill>
              </a:defRPr>
            </a:lvl2pPr>
            <a:lvl3pPr lvl="2">
              <a:spcBef>
                <a:spcPts val="0"/>
              </a:spcBef>
              <a:spcAft>
                <a:spcPts val="0"/>
              </a:spcAft>
              <a:buClr>
                <a:schemeClr val="lt1"/>
              </a:buClr>
              <a:buSzPts val="7200"/>
              <a:buNone/>
              <a:defRPr sz="7200">
                <a:solidFill>
                  <a:schemeClr val="lt1"/>
                </a:solidFill>
              </a:defRPr>
            </a:lvl3pPr>
            <a:lvl4pPr lvl="3">
              <a:spcBef>
                <a:spcPts val="0"/>
              </a:spcBef>
              <a:spcAft>
                <a:spcPts val="0"/>
              </a:spcAft>
              <a:buClr>
                <a:schemeClr val="lt1"/>
              </a:buClr>
              <a:buSzPts val="7200"/>
              <a:buNone/>
              <a:defRPr sz="7200">
                <a:solidFill>
                  <a:schemeClr val="lt1"/>
                </a:solidFill>
              </a:defRPr>
            </a:lvl4pPr>
            <a:lvl5pPr lvl="4">
              <a:spcBef>
                <a:spcPts val="0"/>
              </a:spcBef>
              <a:spcAft>
                <a:spcPts val="0"/>
              </a:spcAft>
              <a:buClr>
                <a:schemeClr val="lt1"/>
              </a:buClr>
              <a:buSzPts val="7200"/>
              <a:buNone/>
              <a:defRPr sz="7200">
                <a:solidFill>
                  <a:schemeClr val="lt1"/>
                </a:solidFill>
              </a:defRPr>
            </a:lvl5pPr>
            <a:lvl6pPr lvl="5">
              <a:spcBef>
                <a:spcPts val="0"/>
              </a:spcBef>
              <a:spcAft>
                <a:spcPts val="0"/>
              </a:spcAft>
              <a:buClr>
                <a:schemeClr val="lt1"/>
              </a:buClr>
              <a:buSzPts val="7200"/>
              <a:buNone/>
              <a:defRPr sz="7200">
                <a:solidFill>
                  <a:schemeClr val="lt1"/>
                </a:solidFill>
              </a:defRPr>
            </a:lvl6pPr>
            <a:lvl7pPr lvl="6">
              <a:spcBef>
                <a:spcPts val="0"/>
              </a:spcBef>
              <a:spcAft>
                <a:spcPts val="0"/>
              </a:spcAft>
              <a:buClr>
                <a:schemeClr val="lt1"/>
              </a:buClr>
              <a:buSzPts val="7200"/>
              <a:buNone/>
              <a:defRPr sz="7200">
                <a:solidFill>
                  <a:schemeClr val="lt1"/>
                </a:solidFill>
              </a:defRPr>
            </a:lvl7pPr>
            <a:lvl8pPr lvl="7">
              <a:spcBef>
                <a:spcPts val="0"/>
              </a:spcBef>
              <a:spcAft>
                <a:spcPts val="0"/>
              </a:spcAft>
              <a:buClr>
                <a:schemeClr val="lt1"/>
              </a:buClr>
              <a:buSzPts val="7200"/>
              <a:buNone/>
              <a:defRPr sz="7200">
                <a:solidFill>
                  <a:schemeClr val="lt1"/>
                </a:solidFill>
              </a:defRPr>
            </a:lvl8pPr>
            <a:lvl9pPr lvl="8">
              <a:spcBef>
                <a:spcPts val="0"/>
              </a:spcBef>
              <a:spcAft>
                <a:spcPts val="0"/>
              </a:spcAft>
              <a:buClr>
                <a:schemeClr val="lt1"/>
              </a:buClr>
              <a:buSzPts val="7200"/>
              <a:buNone/>
              <a:defRPr sz="7200">
                <a:solidFill>
                  <a:schemeClr val="lt1"/>
                </a:solidFill>
              </a:defRPr>
            </a:lvl9pPr>
          </a:lstStyle>
          <a:p/>
        </p:txBody>
      </p:sp>
      <p:sp>
        <p:nvSpPr>
          <p:cNvPr id="40" name="Google Shape;40;p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6096000" y="233"/>
            <a:ext cx="6096000" cy="6858000"/>
          </a:xfrm>
          <a:prstGeom prst="rect">
            <a:avLst/>
          </a:prstGeom>
          <a:solidFill>
            <a:schemeClr val="lt1"/>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cxnSp>
        <p:nvCxnSpPr>
          <p:cNvPr id="43" name="Google Shape;43;p9"/>
          <p:cNvCxnSpPr/>
          <p:nvPr/>
        </p:nvCxnSpPr>
        <p:spPr>
          <a:xfrm>
            <a:off x="6706233" y="5994000"/>
            <a:ext cx="7695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354000" y="1438333"/>
            <a:ext cx="5393700" cy="2385600"/>
          </a:xfrm>
          <a:prstGeom prst="rect">
            <a:avLst/>
          </a:prstGeom>
        </p:spPr>
        <p:txBody>
          <a:bodyPr anchorCtr="0" anchor="b" bIns="121900" lIns="121900" spcFirstLastPara="1" rIns="121900" wrap="square" tIns="121900">
            <a:normAutofit/>
          </a:bodyPr>
          <a:lstStyle>
            <a:lvl1pPr lvl="0" algn="ctr">
              <a:spcBef>
                <a:spcPts val="0"/>
              </a:spcBef>
              <a:spcAft>
                <a:spcPts val="0"/>
              </a:spcAft>
              <a:buClr>
                <a:schemeClr val="lt1"/>
              </a:buClr>
              <a:buSzPts val="6100"/>
              <a:buNone/>
              <a:defRPr sz="6100">
                <a:solidFill>
                  <a:schemeClr val="lt1"/>
                </a:solidFill>
              </a:defRPr>
            </a:lvl1pPr>
            <a:lvl2pPr lvl="1" algn="ctr">
              <a:spcBef>
                <a:spcPts val="0"/>
              </a:spcBef>
              <a:spcAft>
                <a:spcPts val="0"/>
              </a:spcAft>
              <a:buClr>
                <a:schemeClr val="lt1"/>
              </a:buClr>
              <a:buSzPts val="6100"/>
              <a:buNone/>
              <a:defRPr sz="6100">
                <a:solidFill>
                  <a:schemeClr val="lt1"/>
                </a:solidFill>
              </a:defRPr>
            </a:lvl2pPr>
            <a:lvl3pPr lvl="2" algn="ctr">
              <a:spcBef>
                <a:spcPts val="0"/>
              </a:spcBef>
              <a:spcAft>
                <a:spcPts val="0"/>
              </a:spcAft>
              <a:buClr>
                <a:schemeClr val="lt1"/>
              </a:buClr>
              <a:buSzPts val="6100"/>
              <a:buNone/>
              <a:defRPr sz="6100">
                <a:solidFill>
                  <a:schemeClr val="lt1"/>
                </a:solidFill>
              </a:defRPr>
            </a:lvl3pPr>
            <a:lvl4pPr lvl="3" algn="ctr">
              <a:spcBef>
                <a:spcPts val="0"/>
              </a:spcBef>
              <a:spcAft>
                <a:spcPts val="0"/>
              </a:spcAft>
              <a:buClr>
                <a:schemeClr val="lt1"/>
              </a:buClr>
              <a:buSzPts val="6100"/>
              <a:buNone/>
              <a:defRPr sz="6100">
                <a:solidFill>
                  <a:schemeClr val="lt1"/>
                </a:solidFill>
              </a:defRPr>
            </a:lvl4pPr>
            <a:lvl5pPr lvl="4" algn="ctr">
              <a:spcBef>
                <a:spcPts val="0"/>
              </a:spcBef>
              <a:spcAft>
                <a:spcPts val="0"/>
              </a:spcAft>
              <a:buClr>
                <a:schemeClr val="lt1"/>
              </a:buClr>
              <a:buSzPts val="6100"/>
              <a:buNone/>
              <a:defRPr sz="6100">
                <a:solidFill>
                  <a:schemeClr val="lt1"/>
                </a:solidFill>
              </a:defRPr>
            </a:lvl5pPr>
            <a:lvl6pPr lvl="5" algn="ctr">
              <a:spcBef>
                <a:spcPts val="0"/>
              </a:spcBef>
              <a:spcAft>
                <a:spcPts val="0"/>
              </a:spcAft>
              <a:buClr>
                <a:schemeClr val="lt1"/>
              </a:buClr>
              <a:buSzPts val="6100"/>
              <a:buNone/>
              <a:defRPr sz="6100">
                <a:solidFill>
                  <a:schemeClr val="lt1"/>
                </a:solidFill>
              </a:defRPr>
            </a:lvl6pPr>
            <a:lvl7pPr lvl="6" algn="ctr">
              <a:spcBef>
                <a:spcPts val="0"/>
              </a:spcBef>
              <a:spcAft>
                <a:spcPts val="0"/>
              </a:spcAft>
              <a:buClr>
                <a:schemeClr val="lt1"/>
              </a:buClr>
              <a:buSzPts val="6100"/>
              <a:buNone/>
              <a:defRPr sz="6100">
                <a:solidFill>
                  <a:schemeClr val="lt1"/>
                </a:solidFill>
              </a:defRPr>
            </a:lvl7pPr>
            <a:lvl8pPr lvl="7" algn="ctr">
              <a:spcBef>
                <a:spcPts val="0"/>
              </a:spcBef>
              <a:spcAft>
                <a:spcPts val="0"/>
              </a:spcAft>
              <a:buClr>
                <a:schemeClr val="lt1"/>
              </a:buClr>
              <a:buSzPts val="6100"/>
              <a:buNone/>
              <a:defRPr sz="6100">
                <a:solidFill>
                  <a:schemeClr val="lt1"/>
                </a:solidFill>
              </a:defRPr>
            </a:lvl8pPr>
            <a:lvl9pPr lvl="8" algn="ctr">
              <a:spcBef>
                <a:spcPts val="0"/>
              </a:spcBef>
              <a:spcAft>
                <a:spcPts val="0"/>
              </a:spcAft>
              <a:buClr>
                <a:schemeClr val="lt1"/>
              </a:buClr>
              <a:buSzPts val="6100"/>
              <a:buNone/>
              <a:defRPr sz="6100">
                <a:solidFill>
                  <a:schemeClr val="lt1"/>
                </a:solidFill>
              </a:defRPr>
            </a:lvl9pPr>
          </a:lstStyle>
          <a:p/>
        </p:txBody>
      </p:sp>
      <p:sp>
        <p:nvSpPr>
          <p:cNvPr id="45" name="Google Shape;45;p9"/>
          <p:cNvSpPr txBox="1"/>
          <p:nvPr>
            <p:ph idx="1" type="subTitle"/>
          </p:nvPr>
        </p:nvSpPr>
        <p:spPr>
          <a:xfrm>
            <a:off x="354000" y="3895201"/>
            <a:ext cx="5393700" cy="17940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Clr>
                <a:schemeClr val="lt1"/>
              </a:buClr>
              <a:buSzPts val="2500"/>
              <a:buNone/>
              <a:defRPr sz="2500">
                <a:solidFill>
                  <a:schemeClr val="lt1"/>
                </a:solidFill>
              </a:defRPr>
            </a:lvl1pPr>
            <a:lvl2pPr lvl="1" algn="ctr">
              <a:lnSpc>
                <a:spcPct val="100000"/>
              </a:lnSpc>
              <a:spcBef>
                <a:spcPts val="0"/>
              </a:spcBef>
              <a:spcAft>
                <a:spcPts val="0"/>
              </a:spcAft>
              <a:buClr>
                <a:schemeClr val="lt1"/>
              </a:buClr>
              <a:buSzPts val="2500"/>
              <a:buNone/>
              <a:defRPr sz="2500">
                <a:solidFill>
                  <a:schemeClr val="lt1"/>
                </a:solidFill>
              </a:defRPr>
            </a:lvl2pPr>
            <a:lvl3pPr lvl="2" algn="ctr">
              <a:lnSpc>
                <a:spcPct val="100000"/>
              </a:lnSpc>
              <a:spcBef>
                <a:spcPts val="0"/>
              </a:spcBef>
              <a:spcAft>
                <a:spcPts val="0"/>
              </a:spcAft>
              <a:buClr>
                <a:schemeClr val="lt1"/>
              </a:buClr>
              <a:buSzPts val="2500"/>
              <a:buNone/>
              <a:defRPr sz="2500">
                <a:solidFill>
                  <a:schemeClr val="lt1"/>
                </a:solidFill>
              </a:defRPr>
            </a:lvl3pPr>
            <a:lvl4pPr lvl="3" algn="ctr">
              <a:lnSpc>
                <a:spcPct val="100000"/>
              </a:lnSpc>
              <a:spcBef>
                <a:spcPts val="0"/>
              </a:spcBef>
              <a:spcAft>
                <a:spcPts val="0"/>
              </a:spcAft>
              <a:buClr>
                <a:schemeClr val="lt1"/>
              </a:buClr>
              <a:buSzPts val="2500"/>
              <a:buNone/>
              <a:defRPr sz="2500">
                <a:solidFill>
                  <a:schemeClr val="lt1"/>
                </a:solidFill>
              </a:defRPr>
            </a:lvl4pPr>
            <a:lvl5pPr lvl="4" algn="ctr">
              <a:lnSpc>
                <a:spcPct val="100000"/>
              </a:lnSpc>
              <a:spcBef>
                <a:spcPts val="0"/>
              </a:spcBef>
              <a:spcAft>
                <a:spcPts val="0"/>
              </a:spcAft>
              <a:buClr>
                <a:schemeClr val="lt1"/>
              </a:buClr>
              <a:buSzPts val="2500"/>
              <a:buNone/>
              <a:defRPr sz="2500">
                <a:solidFill>
                  <a:schemeClr val="lt1"/>
                </a:solidFill>
              </a:defRPr>
            </a:lvl5pPr>
            <a:lvl6pPr lvl="5" algn="ctr">
              <a:lnSpc>
                <a:spcPct val="100000"/>
              </a:lnSpc>
              <a:spcBef>
                <a:spcPts val="0"/>
              </a:spcBef>
              <a:spcAft>
                <a:spcPts val="0"/>
              </a:spcAft>
              <a:buClr>
                <a:schemeClr val="lt1"/>
              </a:buClr>
              <a:buSzPts val="2500"/>
              <a:buNone/>
              <a:defRPr sz="2500">
                <a:solidFill>
                  <a:schemeClr val="lt1"/>
                </a:solidFill>
              </a:defRPr>
            </a:lvl6pPr>
            <a:lvl7pPr lvl="6" algn="ctr">
              <a:lnSpc>
                <a:spcPct val="100000"/>
              </a:lnSpc>
              <a:spcBef>
                <a:spcPts val="0"/>
              </a:spcBef>
              <a:spcAft>
                <a:spcPts val="0"/>
              </a:spcAft>
              <a:buClr>
                <a:schemeClr val="lt1"/>
              </a:buClr>
              <a:buSzPts val="2500"/>
              <a:buNone/>
              <a:defRPr sz="2500">
                <a:solidFill>
                  <a:schemeClr val="lt1"/>
                </a:solidFill>
              </a:defRPr>
            </a:lvl7pPr>
            <a:lvl8pPr lvl="7" algn="ctr">
              <a:lnSpc>
                <a:spcPct val="100000"/>
              </a:lnSpc>
              <a:spcBef>
                <a:spcPts val="0"/>
              </a:spcBef>
              <a:spcAft>
                <a:spcPts val="0"/>
              </a:spcAft>
              <a:buClr>
                <a:schemeClr val="lt1"/>
              </a:buClr>
              <a:buSzPts val="2500"/>
              <a:buNone/>
              <a:defRPr sz="2500">
                <a:solidFill>
                  <a:schemeClr val="lt1"/>
                </a:solidFill>
              </a:defRPr>
            </a:lvl8pPr>
            <a:lvl9pPr lvl="8" algn="ctr">
              <a:lnSpc>
                <a:spcPct val="100000"/>
              </a:lnSpc>
              <a:spcBef>
                <a:spcPts val="0"/>
              </a:spcBef>
              <a:spcAft>
                <a:spcPts val="0"/>
              </a:spcAft>
              <a:buClr>
                <a:schemeClr val="lt1"/>
              </a:buClr>
              <a:buSzPts val="2500"/>
              <a:buNone/>
              <a:defRPr sz="2500">
                <a:solidFill>
                  <a:schemeClr val="lt1"/>
                </a:solidFill>
              </a:defRPr>
            </a:lvl9pPr>
          </a:lstStyle>
          <a:p/>
        </p:txBody>
      </p:sp>
      <p:sp>
        <p:nvSpPr>
          <p:cNvPr id="46" name="Google Shape;46;p9"/>
          <p:cNvSpPr txBox="1"/>
          <p:nvPr>
            <p:ph idx="2" type="body"/>
          </p:nvPr>
        </p:nvSpPr>
        <p:spPr>
          <a:xfrm>
            <a:off x="6586000" y="965600"/>
            <a:ext cx="5115900" cy="4926900"/>
          </a:xfrm>
          <a:prstGeom prst="rect">
            <a:avLst/>
          </a:prstGeom>
        </p:spPr>
        <p:txBody>
          <a:bodyPr anchorCtr="0" anchor="ctr"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7" name="Google Shape;47;p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a:lnSpc>
                <a:spcPct val="100000"/>
              </a:lnSpc>
              <a:spcBef>
                <a:spcPts val="0"/>
              </a:spcBef>
              <a:spcAft>
                <a:spcPts val="0"/>
              </a:spcAft>
              <a:buSzPts val="2800"/>
              <a:buFont typeface="Oswald"/>
              <a:buNone/>
              <a:defRPr sz="2800">
                <a:latin typeface="Oswald"/>
                <a:ea typeface="Oswald"/>
                <a:cs typeface="Oswald"/>
                <a:sym typeface="Oswald"/>
              </a:defRPr>
            </a:lvl1pPr>
          </a:lstStyle>
          <a:p/>
        </p:txBody>
      </p:sp>
      <p:sp>
        <p:nvSpPr>
          <p:cNvPr id="50" name="Google Shape;50;p10"/>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15600" y="496667"/>
            <a:ext cx="11360700" cy="978000"/>
          </a:xfrm>
          <a:prstGeom prst="rect">
            <a:avLst/>
          </a:prstGeom>
          <a:noFill/>
          <a:ln>
            <a:noFill/>
          </a:ln>
        </p:spPr>
        <p:txBody>
          <a:bodyPr anchorCtr="0" anchor="b" bIns="121900" lIns="121900" spcFirstLastPara="1" rIns="121900" wrap="square" tIns="121900">
            <a:normAutofit/>
          </a:bodyPr>
          <a:lstStyle>
            <a:lvl1pPr lvl="0">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1pPr>
            <a:lvl2pPr lvl="1">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2pPr>
            <a:lvl3pPr lvl="2">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3pPr>
            <a:lvl4pPr lvl="3">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4pPr>
            <a:lvl5pPr lvl="4">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5pPr>
            <a:lvl6pPr lvl="5">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6pPr>
            <a:lvl7pPr lvl="6">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7pPr>
            <a:lvl8pPr lvl="7">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8pPr>
            <a:lvl9pPr lvl="8">
              <a:spcBef>
                <a:spcPts val="0"/>
              </a:spcBef>
              <a:spcAft>
                <a:spcPts val="0"/>
              </a:spcAft>
              <a:buClr>
                <a:schemeClr val="dk2"/>
              </a:buClr>
              <a:buSzPts val="4000"/>
              <a:buFont typeface="Oswald"/>
              <a:buNone/>
              <a:defRPr sz="4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415600" y="1958433"/>
            <a:ext cx="11360700" cy="4133100"/>
          </a:xfrm>
          <a:prstGeom prst="rect">
            <a:avLst/>
          </a:prstGeom>
          <a:noFill/>
          <a:ln>
            <a:noFill/>
          </a:ln>
        </p:spPr>
        <p:txBody>
          <a:bodyPr anchorCtr="0" anchor="t" bIns="121900" lIns="121900" spcFirstLastPara="1" rIns="121900" wrap="square" tIns="121900">
            <a:normAutofit/>
          </a:bodyPr>
          <a:lstStyle>
            <a:lvl1pPr indent="-381000" lvl="0" marL="457200">
              <a:lnSpc>
                <a:spcPct val="115000"/>
              </a:lnSpc>
              <a:spcBef>
                <a:spcPts val="0"/>
              </a:spcBef>
              <a:spcAft>
                <a:spcPts val="0"/>
              </a:spcAft>
              <a:buClr>
                <a:schemeClr val="dk2"/>
              </a:buClr>
              <a:buSzPts val="2400"/>
              <a:buFont typeface="Source Code Pro"/>
              <a:buChar char="●"/>
              <a:defRPr sz="2400">
                <a:solidFill>
                  <a:schemeClr val="dk2"/>
                </a:solidFill>
                <a:latin typeface="Source Code Pro"/>
                <a:ea typeface="Source Code Pro"/>
                <a:cs typeface="Source Code Pro"/>
                <a:sym typeface="Source Code Pro"/>
              </a:defRPr>
            </a:lvl1pPr>
            <a:lvl2pPr indent="-349250" lvl="1" marL="9144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2pPr>
            <a:lvl3pPr indent="-349250" lvl="2" marL="13716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3pPr>
            <a:lvl4pPr indent="-349250" lvl="3" marL="18288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4pPr>
            <a:lvl5pPr indent="-349250" lvl="4" marL="22860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5pPr>
            <a:lvl6pPr indent="-349250" lvl="5" marL="27432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6pPr>
            <a:lvl7pPr indent="-349250" lvl="6" marL="32004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7pPr>
            <a:lvl8pPr indent="-349250" lvl="7" marL="36576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8pPr>
            <a:lvl9pPr indent="-349250" lvl="8" marL="4114800">
              <a:lnSpc>
                <a:spcPct val="115000"/>
              </a:lnSpc>
              <a:spcBef>
                <a:spcPts val="0"/>
              </a:spcBef>
              <a:spcAft>
                <a:spcPts val="0"/>
              </a:spcAft>
              <a:buClr>
                <a:schemeClr val="dk2"/>
              </a:buClr>
              <a:buSzPts val="1900"/>
              <a:buFont typeface="Source Code Pro"/>
              <a:buChar char="■"/>
              <a:defRPr sz="1900">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latin typeface="Source Code Pro"/>
                <a:ea typeface="Source Code Pro"/>
                <a:cs typeface="Source Code Pro"/>
                <a:sym typeface="Source Code Pro"/>
              </a:defRPr>
            </a:lvl1pPr>
            <a:lvl2pPr lvl="1" algn="r">
              <a:buNone/>
              <a:defRPr sz="1300">
                <a:solidFill>
                  <a:schemeClr val="dk2"/>
                </a:solidFill>
                <a:latin typeface="Source Code Pro"/>
                <a:ea typeface="Source Code Pro"/>
                <a:cs typeface="Source Code Pro"/>
                <a:sym typeface="Source Code Pro"/>
              </a:defRPr>
            </a:lvl2pPr>
            <a:lvl3pPr lvl="2" algn="r">
              <a:buNone/>
              <a:defRPr sz="1300">
                <a:solidFill>
                  <a:schemeClr val="dk2"/>
                </a:solidFill>
                <a:latin typeface="Source Code Pro"/>
                <a:ea typeface="Source Code Pro"/>
                <a:cs typeface="Source Code Pro"/>
                <a:sym typeface="Source Code Pro"/>
              </a:defRPr>
            </a:lvl3pPr>
            <a:lvl4pPr lvl="3" algn="r">
              <a:buNone/>
              <a:defRPr sz="1300">
                <a:solidFill>
                  <a:schemeClr val="dk2"/>
                </a:solidFill>
                <a:latin typeface="Source Code Pro"/>
                <a:ea typeface="Source Code Pro"/>
                <a:cs typeface="Source Code Pro"/>
                <a:sym typeface="Source Code Pro"/>
              </a:defRPr>
            </a:lvl4pPr>
            <a:lvl5pPr lvl="4" algn="r">
              <a:buNone/>
              <a:defRPr sz="1300">
                <a:solidFill>
                  <a:schemeClr val="dk2"/>
                </a:solidFill>
                <a:latin typeface="Source Code Pro"/>
                <a:ea typeface="Source Code Pro"/>
                <a:cs typeface="Source Code Pro"/>
                <a:sym typeface="Source Code Pro"/>
              </a:defRPr>
            </a:lvl5pPr>
            <a:lvl6pPr lvl="5" algn="r">
              <a:buNone/>
              <a:defRPr sz="1300">
                <a:solidFill>
                  <a:schemeClr val="dk2"/>
                </a:solidFill>
                <a:latin typeface="Source Code Pro"/>
                <a:ea typeface="Source Code Pro"/>
                <a:cs typeface="Source Code Pro"/>
                <a:sym typeface="Source Code Pro"/>
              </a:defRPr>
            </a:lvl6pPr>
            <a:lvl7pPr lvl="6" algn="r">
              <a:buNone/>
              <a:defRPr sz="1300">
                <a:solidFill>
                  <a:schemeClr val="dk2"/>
                </a:solidFill>
                <a:latin typeface="Source Code Pro"/>
                <a:ea typeface="Source Code Pro"/>
                <a:cs typeface="Source Code Pro"/>
                <a:sym typeface="Source Code Pro"/>
              </a:defRPr>
            </a:lvl7pPr>
            <a:lvl8pPr lvl="7" algn="r">
              <a:buNone/>
              <a:defRPr sz="1300">
                <a:solidFill>
                  <a:schemeClr val="dk2"/>
                </a:solidFill>
                <a:latin typeface="Source Code Pro"/>
                <a:ea typeface="Source Code Pro"/>
                <a:cs typeface="Source Code Pro"/>
                <a:sym typeface="Source Code Pro"/>
              </a:defRPr>
            </a:lvl8pPr>
            <a:lvl9pPr lvl="8" algn="r">
              <a:buNone/>
              <a:defRPr sz="13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ctrTitle"/>
          </p:nvPr>
        </p:nvSpPr>
        <p:spPr>
          <a:xfrm>
            <a:off x="548233" y="859067"/>
            <a:ext cx="11043300" cy="28119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rmAutofit/>
          </a:bodyPr>
          <a:lstStyle/>
          <a:p>
            <a:pPr indent="0" lvl="0" marL="0" rtl="0" algn="l">
              <a:lnSpc>
                <a:spcPct val="100000"/>
              </a:lnSpc>
              <a:spcBef>
                <a:spcPts val="0"/>
              </a:spcBef>
              <a:spcAft>
                <a:spcPts val="0"/>
              </a:spcAft>
              <a:buClr>
                <a:srgbClr val="FEFEFE"/>
              </a:buClr>
              <a:buSzPts val="4800"/>
              <a:buFont typeface="Century Gothic"/>
              <a:buNone/>
            </a:pPr>
            <a:r>
              <a:rPr lang="en-US" sz="4800"/>
              <a:t>Standard Protocol of Wound Treatment in a</a:t>
            </a:r>
            <a:br>
              <a:rPr lang="en-US" sz="4800"/>
            </a:br>
            <a:r>
              <a:rPr lang="en-US" sz="4800"/>
              <a:t>Long-Term Care Setting</a:t>
            </a:r>
            <a:endParaRPr sz="4800"/>
          </a:p>
        </p:txBody>
      </p:sp>
      <p:sp>
        <p:nvSpPr>
          <p:cNvPr id="70" name="Google Shape;70;p14"/>
          <p:cNvSpPr txBox="1"/>
          <p:nvPr>
            <p:ph idx="1" type="subTitle"/>
          </p:nvPr>
        </p:nvSpPr>
        <p:spPr>
          <a:xfrm>
            <a:off x="548233" y="4531000"/>
            <a:ext cx="11043300" cy="168090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2400"/>
              <a:buNone/>
            </a:pPr>
            <a:r>
              <a:rPr lang="en-US" sz="2400"/>
              <a:t>Susan A. Caver, LVN, WSOC, WTA-C</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24" name="Google Shape;124;p23"/>
          <p:cNvSpPr txBox="1"/>
          <p:nvPr>
            <p:ph idx="1" type="body"/>
          </p:nvPr>
        </p:nvSpPr>
        <p:spPr>
          <a:xfrm>
            <a:off x="818712" y="2222287"/>
            <a:ext cx="10554574" cy="3636511"/>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000"/>
              <a:buNone/>
            </a:pPr>
            <a:r>
              <a:rPr b="1" lang="en-US" sz="3000"/>
              <a:t>6. The licensed nurse will attend weekly Interdisciplinary Team Meeting, and the team should educate the resident/ family on status of wound healing and prevention as well as the treatment plan.</a:t>
            </a:r>
            <a:endParaRPr b="1" sz="3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30" name="Google Shape;130;p24"/>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800"/>
              </a:spcAft>
              <a:buSzPts val="1100"/>
              <a:buNone/>
            </a:pPr>
            <a:r>
              <a:rPr i="1" lang="en-US" sz="2000"/>
              <a:t>In these meetings, the healthcare team collaborates to discuss and evaluate the resident's progress, treatment plans, and wound healing status. Moreover, the team is tasked with educating both residents and their families on the ongoing care, emphasizing transparency and ensuring that all stakeholders are informed about the resident's health status and the planned interventions.</a:t>
            </a:r>
            <a:endParaRPr sz="2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36" name="Google Shape;136;p25"/>
          <p:cNvSpPr txBox="1"/>
          <p:nvPr>
            <p:ph idx="1" type="body"/>
          </p:nvPr>
        </p:nvSpPr>
        <p:spPr>
          <a:xfrm>
            <a:off x="818712" y="2222287"/>
            <a:ext cx="10554574" cy="3636511"/>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000"/>
              <a:buNone/>
            </a:pPr>
            <a:r>
              <a:rPr b="1" lang="en-US" sz="3000"/>
              <a:t>7. The licensed nurse and the Registered Dietitian will assess resident’s medications, nutritional status, abnormal lab values, fluid intake, and weight changes if contributing to break in skin integrity.</a:t>
            </a:r>
            <a:endParaRPr b="1" sz="30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6"/>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42" name="Google Shape;142;p26"/>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i="1" lang="en-US" sz="2000"/>
              <a:t>By jointly evaluating these aspects, the healthcare team can identify and address potential nutritional factors that may impact the resident's skin health. This collaboration aims to provide a comprehensive understanding of the resident's overall health, ensuring that interventions are not only skin-focused but also consider broader health aspects.</a:t>
            </a:r>
            <a:endParaRPr i="1" sz="2000"/>
          </a:p>
          <a:p>
            <a:pPr indent="0" lvl="0" marL="0" rtl="0" algn="l">
              <a:lnSpc>
                <a:spcPct val="100000"/>
              </a:lnSpc>
              <a:spcBef>
                <a:spcPts val="800"/>
              </a:spcBef>
              <a:spcAft>
                <a:spcPts val="0"/>
              </a:spcAft>
              <a:buSzPts val="4000"/>
              <a:buNone/>
            </a:pPr>
            <a:r>
              <a:t/>
            </a:r>
            <a:endParaRPr sz="20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7"/>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48" name="Google Shape;148;p27"/>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800"/>
              <a:buNone/>
            </a:pPr>
            <a:r>
              <a:rPr b="1" lang="en-US" sz="3000"/>
              <a:t>8. The licensed nurse will refer newly identified pressure injuries to the IDT meeting for further assessment and care planning.</a:t>
            </a:r>
            <a:endParaRPr b="1" sz="3000"/>
          </a:p>
          <a:p>
            <a:pPr indent="0" lvl="0" marL="0" rtl="0" algn="l">
              <a:lnSpc>
                <a:spcPct val="100000"/>
              </a:lnSpc>
              <a:spcBef>
                <a:spcPts val="0"/>
              </a:spcBef>
              <a:spcAft>
                <a:spcPts val="0"/>
              </a:spcAft>
              <a:buSzPts val="1100"/>
              <a:buNone/>
            </a:pPr>
            <a:r>
              <a:t/>
            </a:r>
            <a:endParaRPr i="1" sz="2000"/>
          </a:p>
          <a:p>
            <a:pPr indent="0" lvl="0" marL="0" rtl="0" algn="l">
              <a:lnSpc>
                <a:spcPct val="100000"/>
              </a:lnSpc>
              <a:spcBef>
                <a:spcPts val="800"/>
              </a:spcBef>
              <a:spcAft>
                <a:spcPts val="800"/>
              </a:spcAft>
              <a:buSzPts val="1100"/>
              <a:buNone/>
            </a:pPr>
            <a:r>
              <a:rPr i="1" lang="en-US" sz="2000"/>
              <a:t>This step ensures that any emerging issues are promptly addressed through collective expertise, facilitating a collaborative decision-making process to provide the most effective and personalized care for the resident.</a:t>
            </a:r>
            <a:endParaRPr sz="4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8"/>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54" name="Google Shape;154;p28"/>
          <p:cNvSpPr txBox="1"/>
          <p:nvPr>
            <p:ph idx="1" type="body"/>
          </p:nvPr>
        </p:nvSpPr>
        <p:spPr>
          <a:xfrm>
            <a:off x="818712" y="2222287"/>
            <a:ext cx="10554574" cy="3636511"/>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b="1" lang="en-US" sz="3000"/>
              <a:t>9. The licensed nurse will document wound related clinic visit of the resident and obtain a copy of wound clinic’s documentation related to wound on each visit.</a:t>
            </a:r>
            <a:endParaRPr b="1" sz="3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60" name="Google Shape;160;p29"/>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Clr>
                <a:schemeClr val="dk1"/>
              </a:buClr>
              <a:buSzPts val="1100"/>
              <a:buFont typeface="Arial"/>
              <a:buNone/>
            </a:pPr>
            <a:r>
              <a:rPr i="1" lang="en-US" sz="2000"/>
              <a:t>This meticulous documentation ensures a comprehensive record of the resident's wound healing progress and any interventions provided during clinic visits. It also supports effective communication between different healthcare providers, promoting continuity of care and facilitating informed decision-making within the healthcare team.</a:t>
            </a:r>
            <a:endParaRPr i="1" sz="2000"/>
          </a:p>
          <a:p>
            <a:pPr indent="0" lvl="0" marL="0" rtl="0" algn="l">
              <a:lnSpc>
                <a:spcPct val="100000"/>
              </a:lnSpc>
              <a:spcBef>
                <a:spcPts val="800"/>
              </a:spcBef>
              <a:spcAft>
                <a:spcPts val="0"/>
              </a:spcAft>
              <a:buSzPts val="4400"/>
              <a:buNone/>
            </a:pPr>
            <a:r>
              <a:t/>
            </a:r>
            <a:endParaRPr sz="2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type="ctrTitle"/>
          </p:nvPr>
        </p:nvSpPr>
        <p:spPr>
          <a:xfrm>
            <a:off x="548233" y="859067"/>
            <a:ext cx="11043300" cy="28119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13800"/>
              <a:buFont typeface="Century Gothic"/>
              <a:buNone/>
            </a:pPr>
            <a:r>
              <a:rPr lang="en-US" sz="13800"/>
              <a:t>Prevention</a:t>
            </a:r>
            <a:endParaRPr sz="13800"/>
          </a:p>
        </p:txBody>
      </p:sp>
      <p:sp>
        <p:nvSpPr>
          <p:cNvPr id="166" name="Google Shape;166;p30"/>
          <p:cNvSpPr txBox="1"/>
          <p:nvPr>
            <p:ph idx="1" type="subTitle"/>
          </p:nvPr>
        </p:nvSpPr>
        <p:spPr>
          <a:xfrm>
            <a:off x="548233" y="4531000"/>
            <a:ext cx="11043300" cy="168090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2800"/>
              <a:buNone/>
            </a:pPr>
            <a:r>
              <a:rPr lang="en-US" sz="2800"/>
              <a:t>What should be done?</a:t>
            </a:r>
            <a:endParaRPr sz="28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1"/>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72" name="Google Shape;172;p31"/>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3200"/>
              <a:buNone/>
            </a:pPr>
            <a:r>
              <a:rPr b="1" lang="en-US" sz="3000"/>
              <a:t>1. The IDT, licensed nurses, and CNAs will assure the following preventive measures for resident at risk for skin breakdown:</a:t>
            </a:r>
            <a:endParaRPr b="1" sz="3000"/>
          </a:p>
          <a:p>
            <a:pPr indent="0" lvl="0" marL="0" rtl="0" algn="l">
              <a:lnSpc>
                <a:spcPct val="100000"/>
              </a:lnSpc>
              <a:spcBef>
                <a:spcPts val="1240"/>
              </a:spcBef>
              <a:spcAft>
                <a:spcPts val="0"/>
              </a:spcAft>
              <a:buSzPts val="3200"/>
              <a:buNone/>
            </a:pPr>
            <a:r>
              <a:t/>
            </a:r>
            <a:endParaRPr i="1" sz="2000"/>
          </a:p>
          <a:p>
            <a:pPr indent="0" lvl="0" marL="0" rtl="0" algn="l">
              <a:lnSpc>
                <a:spcPct val="100000"/>
              </a:lnSpc>
              <a:spcBef>
                <a:spcPts val="1240"/>
              </a:spcBef>
              <a:spcAft>
                <a:spcPts val="0"/>
              </a:spcAft>
              <a:buSzPts val="3200"/>
              <a:buNone/>
            </a:pPr>
            <a:r>
              <a:rPr i="1" lang="en-US" sz="2500"/>
              <a:t>a. Apply pressure redistribution device- Low Air Loss Mattress for residents with multiple stage 2, stage 3, stage 4, unstageable and immobile residents.</a:t>
            </a:r>
            <a:endParaRPr i="1" sz="25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2"/>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78" name="Google Shape;178;p32"/>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i="1" lang="en-US" sz="2500"/>
              <a:t>b. Provide a pressure-redistribution device such as gel cushions to chair/ wheelchair and limit to 1 hour, if resident if resident has pressure injury to sacrum or buttocks.</a:t>
            </a:r>
            <a:endParaRPr i="1" sz="2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4400"/>
              <a:buFont typeface="Century Gothic"/>
              <a:buNone/>
            </a:pPr>
            <a:r>
              <a:rPr lang="en-US" sz="4400"/>
              <a:t>Course Objectives:</a:t>
            </a:r>
            <a:endParaRPr/>
          </a:p>
        </p:txBody>
      </p:sp>
      <p:sp>
        <p:nvSpPr>
          <p:cNvPr id="76" name="Google Shape;76;p15"/>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10000"/>
          </a:bodyPr>
          <a:lstStyle/>
          <a:p>
            <a:pPr indent="0" lvl="0" marL="0" rtl="0" algn="l">
              <a:lnSpc>
                <a:spcPct val="115000"/>
              </a:lnSpc>
              <a:spcBef>
                <a:spcPts val="0"/>
              </a:spcBef>
              <a:spcAft>
                <a:spcPts val="0"/>
              </a:spcAft>
              <a:buNone/>
            </a:pPr>
            <a:r>
              <a:rPr lang="en-US" sz="2000"/>
              <a:t>At the end of the course, the Adult Residential Facilities (ARF) administrator should be able to identify these procedures and staff duties when dealing with wound injuries and skin breakdown in a long-term care setting and ensure that they are followed by the designated employees:</a:t>
            </a:r>
            <a:endParaRPr sz="2000"/>
          </a:p>
          <a:p>
            <a:pPr indent="-342900" lvl="0" marL="800100" rtl="0" algn="l">
              <a:lnSpc>
                <a:spcPct val="115000"/>
              </a:lnSpc>
              <a:spcBef>
                <a:spcPts val="1200"/>
              </a:spcBef>
              <a:spcAft>
                <a:spcPts val="0"/>
              </a:spcAft>
              <a:buSzPts val="2000"/>
              <a:buAutoNum type="arabicPeriod"/>
            </a:pPr>
            <a:r>
              <a:rPr b="1" lang="en-US" sz="2000"/>
              <a:t>Assessment</a:t>
            </a:r>
            <a:endParaRPr b="1" sz="2000"/>
          </a:p>
          <a:p>
            <a:pPr indent="-342900" lvl="0" marL="800100" rtl="0" algn="l">
              <a:lnSpc>
                <a:spcPct val="115000"/>
              </a:lnSpc>
              <a:spcBef>
                <a:spcPts val="1000"/>
              </a:spcBef>
              <a:spcAft>
                <a:spcPts val="0"/>
              </a:spcAft>
              <a:buSzPts val="2000"/>
              <a:buAutoNum type="arabicPeriod"/>
            </a:pPr>
            <a:r>
              <a:rPr b="1" lang="en-US" sz="2000"/>
              <a:t>Prevention</a:t>
            </a:r>
            <a:endParaRPr b="1" sz="2000"/>
          </a:p>
          <a:p>
            <a:pPr indent="-342900" lvl="0" marL="800100" rtl="0" algn="l">
              <a:lnSpc>
                <a:spcPct val="115000"/>
              </a:lnSpc>
              <a:spcBef>
                <a:spcPts val="1000"/>
              </a:spcBef>
              <a:spcAft>
                <a:spcPts val="0"/>
              </a:spcAft>
              <a:buSzPts val="2000"/>
              <a:buAutoNum type="arabicPeriod"/>
            </a:pPr>
            <a:r>
              <a:rPr b="1" lang="en-US" sz="2000"/>
              <a:t>Interventions</a:t>
            </a:r>
            <a:endParaRPr b="1" sz="2000"/>
          </a:p>
          <a:p>
            <a:pPr indent="-342900" lvl="0" marL="800100" rtl="0" algn="l">
              <a:lnSpc>
                <a:spcPct val="115000"/>
              </a:lnSpc>
              <a:spcBef>
                <a:spcPts val="1000"/>
              </a:spcBef>
              <a:spcAft>
                <a:spcPts val="0"/>
              </a:spcAft>
              <a:buSzPts val="2000"/>
              <a:buAutoNum type="arabicPeriod"/>
            </a:pPr>
            <a:r>
              <a:rPr b="1" lang="en-US" sz="2000"/>
              <a:t>Documentation</a:t>
            </a:r>
            <a:endParaRPr b="1" sz="2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3"/>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84" name="Google Shape;184;p33"/>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3600"/>
              <a:buNone/>
            </a:pPr>
            <a:r>
              <a:rPr i="1" lang="en-US" sz="2500"/>
              <a:t>c. Turn and reposition resident in bed or chair if the resident cannot do so independently. In addition, use pillows, linen rolls, heel and elbow protectors, wedges to keep bony prominences from direct contact with another or from unrelieved pressure. Elevate offload heels often or as tolerated while in bed.</a:t>
            </a:r>
            <a:endParaRPr i="1" sz="25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4"/>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90" name="Google Shape;190;p34"/>
          <p:cNvSpPr txBox="1"/>
          <p:nvPr>
            <p:ph idx="1" type="body"/>
          </p:nvPr>
        </p:nvSpPr>
        <p:spPr>
          <a:xfrm>
            <a:off x="818700" y="2222274"/>
            <a:ext cx="10554600" cy="40791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3600"/>
              <a:buNone/>
            </a:pPr>
            <a:r>
              <a:rPr b="1" lang="en-US" sz="3000"/>
              <a:t>2.  Keep linens clean smooth and free of wrinkles.</a:t>
            </a:r>
            <a:endParaRPr b="1" sz="3000"/>
          </a:p>
          <a:p>
            <a:pPr indent="0" lvl="0" marL="0" rtl="0" algn="l">
              <a:lnSpc>
                <a:spcPct val="100000"/>
              </a:lnSpc>
              <a:spcBef>
                <a:spcPts val="0"/>
              </a:spcBef>
              <a:spcAft>
                <a:spcPts val="0"/>
              </a:spcAft>
              <a:buClr>
                <a:schemeClr val="dk1"/>
              </a:buClr>
              <a:buSzPts val="1100"/>
              <a:buFont typeface="Arial"/>
              <a:buNone/>
            </a:pPr>
            <a:r>
              <a:t/>
            </a:r>
            <a:endParaRPr i="1" sz="2000"/>
          </a:p>
          <a:p>
            <a:pPr indent="0" lvl="0" marL="0" rtl="0" algn="l">
              <a:lnSpc>
                <a:spcPct val="100000"/>
              </a:lnSpc>
              <a:spcBef>
                <a:spcPts val="0"/>
              </a:spcBef>
              <a:spcAft>
                <a:spcPts val="0"/>
              </a:spcAft>
              <a:buClr>
                <a:schemeClr val="dk1"/>
              </a:buClr>
              <a:buSzPts val="1100"/>
              <a:buFont typeface="Arial"/>
              <a:buNone/>
            </a:pPr>
            <a:r>
              <a:rPr i="1" lang="en-US" sz="2000"/>
              <a:t>This ensures that the resident's skin is not exposed to unnecessary friction or irritation, minimizing the risk of skin breakdown. Simultaneously, the directive to keep the skin moisturized addresses dryness as appropriate, acknowledging the role of proper hydration in preventing skin issues. By incorporating these practices into the daily care routine, healthcare providers contribute to the overall well-being of residents and mitigate potential factors contributing to skin breakdown.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5"/>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96" name="Google Shape;196;p35"/>
          <p:cNvSpPr txBox="1"/>
          <p:nvPr>
            <p:ph idx="1" type="body"/>
          </p:nvPr>
        </p:nvSpPr>
        <p:spPr>
          <a:xfrm>
            <a:off x="818700" y="2222273"/>
            <a:ext cx="10554600" cy="41097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10000"/>
          </a:bodyPr>
          <a:lstStyle/>
          <a:p>
            <a:pPr indent="0" lvl="0" marL="0" rtl="0" algn="l">
              <a:lnSpc>
                <a:spcPct val="100000"/>
              </a:lnSpc>
              <a:spcBef>
                <a:spcPts val="1320"/>
              </a:spcBef>
              <a:spcAft>
                <a:spcPts val="0"/>
              </a:spcAft>
              <a:buSzPts val="3600"/>
              <a:buNone/>
            </a:pPr>
            <a:r>
              <a:rPr b="1" lang="en-US" sz="3000"/>
              <a:t>3.  Keep skin moisturize to prevent dryness as appropriate.</a:t>
            </a:r>
            <a:endParaRPr b="1" sz="3000"/>
          </a:p>
          <a:p>
            <a:pPr indent="0" lvl="0" marL="0" rtl="0" algn="l">
              <a:lnSpc>
                <a:spcPct val="100000"/>
              </a:lnSpc>
              <a:spcBef>
                <a:spcPts val="0"/>
              </a:spcBef>
              <a:spcAft>
                <a:spcPts val="0"/>
              </a:spcAft>
              <a:buSzPts val="1100"/>
              <a:buNone/>
            </a:pPr>
            <a:r>
              <a:t/>
            </a:r>
            <a:endParaRPr i="1" sz="2000"/>
          </a:p>
          <a:p>
            <a:pPr indent="0" lvl="0" marL="0" rtl="0" algn="l">
              <a:lnSpc>
                <a:spcPct val="100000"/>
              </a:lnSpc>
              <a:spcBef>
                <a:spcPts val="800"/>
              </a:spcBef>
              <a:spcAft>
                <a:spcPts val="800"/>
              </a:spcAft>
              <a:buSzPts val="1100"/>
              <a:buNone/>
            </a:pPr>
            <a:r>
              <a:rPr i="1" lang="en-US" sz="2000"/>
              <a:t>This action is crucial in preventing prolonged pressure on specific areas, reducing the risk of skin breakdown. Additionally, it recommends the use of supportive measures such as pillows, linen rolls, heel and elbow protectors, and wedges to prevent direct contact between bony prominences, thereby alleviating pressure. Regular elevation and offloading of heels are also advised during bed rest, contributing to the overall preventive strategy against skin issues. This proactive repositioning and the use of supplementary supports demonstrate a commitment to maintaining skin integrity for residents at risk of skin breakdown.</a:t>
            </a:r>
            <a:endParaRPr sz="20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6"/>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02" name="Google Shape;202;p36"/>
          <p:cNvSpPr txBox="1"/>
          <p:nvPr>
            <p:ph idx="1" type="body"/>
          </p:nvPr>
        </p:nvSpPr>
        <p:spPr>
          <a:xfrm>
            <a:off x="818700" y="2222274"/>
            <a:ext cx="10554600" cy="40182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1320"/>
              </a:spcBef>
              <a:spcAft>
                <a:spcPts val="0"/>
              </a:spcAft>
              <a:buSzPts val="3600"/>
              <a:buNone/>
            </a:pPr>
            <a:r>
              <a:rPr b="1" lang="en-US" sz="3000"/>
              <a:t>4.  Develop a plan for urinary incontinence, bowel and bladder training, toileting.</a:t>
            </a:r>
            <a:endParaRPr b="1" sz="3000"/>
          </a:p>
          <a:p>
            <a:pPr indent="0" lvl="0" marL="0" rtl="0" algn="l">
              <a:lnSpc>
                <a:spcPct val="100000"/>
              </a:lnSpc>
              <a:spcBef>
                <a:spcPts val="0"/>
              </a:spcBef>
              <a:spcAft>
                <a:spcPts val="0"/>
              </a:spcAft>
              <a:buClr>
                <a:schemeClr val="dk1"/>
              </a:buClr>
              <a:buSzPts val="1100"/>
              <a:buFont typeface="Arial"/>
              <a:buNone/>
            </a:pPr>
            <a:r>
              <a:t/>
            </a:r>
            <a:endParaRPr i="1" sz="2000"/>
          </a:p>
          <a:p>
            <a:pPr indent="0" lvl="0" marL="0" rtl="0" algn="l">
              <a:lnSpc>
                <a:spcPct val="100000"/>
              </a:lnSpc>
              <a:spcBef>
                <a:spcPts val="800"/>
              </a:spcBef>
              <a:spcAft>
                <a:spcPts val="800"/>
              </a:spcAft>
              <a:buClr>
                <a:schemeClr val="dk1"/>
              </a:buClr>
              <a:buSzPts val="1100"/>
              <a:buFont typeface="Arial"/>
              <a:buNone/>
            </a:pPr>
            <a:r>
              <a:rPr i="1" lang="en-US" sz="2000"/>
              <a:t>The development of a comprehensive plan for managing urinary incontinence, bowel issues, and bladder training, emphasizes a proactive approach to address these common challenges. By creating tailored strategies, healthcare providers can effectively manage and minimize the impact of incontinence, promoting skin health and preventing potential complications. This approach aligns with the overarching goal of preventive care, focusing on individualized interventions to enhance the overall quality of life for residents.</a:t>
            </a:r>
            <a:endParaRPr sz="20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7"/>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08" name="Google Shape;208;p37"/>
          <p:cNvSpPr txBox="1"/>
          <p:nvPr>
            <p:ph idx="1" type="body"/>
          </p:nvPr>
        </p:nvSpPr>
        <p:spPr>
          <a:xfrm>
            <a:off x="818700" y="2222275"/>
            <a:ext cx="10554600" cy="37752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10000"/>
          </a:bodyPr>
          <a:lstStyle/>
          <a:p>
            <a:pPr indent="0" lvl="0" marL="0" rtl="0" algn="l">
              <a:lnSpc>
                <a:spcPct val="100000"/>
              </a:lnSpc>
              <a:spcBef>
                <a:spcPts val="0"/>
              </a:spcBef>
              <a:spcAft>
                <a:spcPts val="0"/>
              </a:spcAft>
              <a:buSzPts val="4000"/>
              <a:buNone/>
            </a:pPr>
            <a:r>
              <a:rPr b="1" lang="en-US" sz="3000"/>
              <a:t>5. Monitor nutrition intake and weight loss and provide intervention as applicable.</a:t>
            </a:r>
            <a:endParaRPr b="1" sz="3000"/>
          </a:p>
          <a:p>
            <a:pPr indent="0" lvl="0" marL="0" rtl="0" algn="l">
              <a:lnSpc>
                <a:spcPct val="100000"/>
              </a:lnSpc>
              <a:spcBef>
                <a:spcPts val="0"/>
              </a:spcBef>
              <a:spcAft>
                <a:spcPts val="0"/>
              </a:spcAft>
              <a:buSzPts val="1100"/>
              <a:buNone/>
            </a:pPr>
            <a:r>
              <a:t/>
            </a:r>
            <a:endParaRPr i="1" sz="2000"/>
          </a:p>
          <a:p>
            <a:pPr indent="0" lvl="0" marL="0" rtl="0" algn="l">
              <a:lnSpc>
                <a:spcPct val="100000"/>
              </a:lnSpc>
              <a:spcBef>
                <a:spcPts val="800"/>
              </a:spcBef>
              <a:spcAft>
                <a:spcPts val="800"/>
              </a:spcAft>
              <a:buSzPts val="1100"/>
              <a:buNone/>
            </a:pPr>
            <a:r>
              <a:rPr i="1" lang="en-US" sz="2000"/>
              <a:t>This proactive monitoring allows for early identification of potential issues and enables timely intervention. By addressing nutritional concerns promptly, healthcare providers contribute to the prevention of skin breakdown, as proper nutrition plays a crucial role in maintaining skin health. This holistic approach integrates nutritional assessment into the broader strategy for preventing skin-related complications among at-risk residents.</a:t>
            </a:r>
            <a:endParaRPr sz="40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8"/>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14" name="Google Shape;214;p38"/>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marR="0" rtl="0" algn="l">
              <a:lnSpc>
                <a:spcPct val="100000"/>
              </a:lnSpc>
              <a:spcBef>
                <a:spcPts val="1400"/>
              </a:spcBef>
              <a:spcAft>
                <a:spcPts val="0"/>
              </a:spcAft>
              <a:buSzPts val="4000"/>
              <a:buNone/>
            </a:pPr>
            <a:r>
              <a:rPr b="1" lang="en-US" sz="3000"/>
              <a:t>6. Maintain the head of bed at lowest degree of elevation consistent with medical conditions and other restrictions.</a:t>
            </a:r>
            <a:endParaRPr b="1" sz="3000"/>
          </a:p>
          <a:p>
            <a:pPr indent="0" lvl="0" marL="0" marR="0" rtl="0" algn="l">
              <a:lnSpc>
                <a:spcPct val="100000"/>
              </a:lnSpc>
              <a:spcBef>
                <a:spcPts val="0"/>
              </a:spcBef>
              <a:spcAft>
                <a:spcPts val="0"/>
              </a:spcAft>
              <a:buClr>
                <a:schemeClr val="dk1"/>
              </a:buClr>
              <a:buSzPts val="1100"/>
              <a:buFont typeface="Arial"/>
              <a:buNone/>
            </a:pPr>
            <a:r>
              <a:t/>
            </a:r>
            <a:endParaRPr i="1" sz="2000"/>
          </a:p>
          <a:p>
            <a:pPr indent="0" lvl="0" marL="0" marR="0" rtl="0" algn="l">
              <a:lnSpc>
                <a:spcPct val="100000"/>
              </a:lnSpc>
              <a:spcBef>
                <a:spcPts val="800"/>
              </a:spcBef>
              <a:spcAft>
                <a:spcPts val="800"/>
              </a:spcAft>
              <a:buClr>
                <a:schemeClr val="dk1"/>
              </a:buClr>
              <a:buSzPts val="1100"/>
              <a:buFont typeface="Arial"/>
              <a:buNone/>
            </a:pPr>
            <a:r>
              <a:rPr i="1" lang="en-US" sz="2000"/>
              <a:t>This measure aligns with preventive care by reducing the risk of pressure on specific areas, contributing to overall skin health. The directive underscores the need for individualized care, recognizing that medical conditions and restrictions may vary among residents, requiring tailored approaches to prevent skin breakdown.</a:t>
            </a:r>
            <a:endParaRPr sz="20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39"/>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20" name="Google Shape;220;p39"/>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000"/>
              <a:buNone/>
            </a:pPr>
            <a:r>
              <a:rPr b="1" lang="en-US" sz="3000"/>
              <a:t>7. Use lifting devices such as a trapeze, mechanical or electronic lifts or bed linen to move (rather than drag) the resident in bed who cannot assist during transfers and repositioning changes.</a:t>
            </a:r>
            <a:endParaRPr b="1" sz="30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0"/>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26" name="Google Shape;226;p40"/>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800"/>
              </a:spcAft>
              <a:buSzPts val="1100"/>
              <a:buNone/>
            </a:pPr>
            <a:r>
              <a:rPr i="1" lang="en-US" sz="2000"/>
              <a:t>This approach minimizes the risk of friction and pressure during movements, aligning with preventive strategies. By opting for lifting devices over dragging, healthcare providers contribute to the prevention of skin breakdown and promote safe and comfortable transfers for residents, ensuring a proactive and compassionate approach to care.</a:t>
            </a:r>
            <a:endParaRPr sz="20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1"/>
          <p:cNvSpPr txBox="1"/>
          <p:nvPr>
            <p:ph type="ctrTitle"/>
          </p:nvPr>
        </p:nvSpPr>
        <p:spPr>
          <a:xfrm>
            <a:off x="548233" y="859067"/>
            <a:ext cx="11043300" cy="28119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11500"/>
              <a:buFont typeface="Century Gothic"/>
              <a:buNone/>
            </a:pPr>
            <a:r>
              <a:rPr lang="en-US" sz="11500"/>
              <a:t>Interventions</a:t>
            </a:r>
            <a:endParaRPr sz="11500"/>
          </a:p>
        </p:txBody>
      </p:sp>
      <p:sp>
        <p:nvSpPr>
          <p:cNvPr id="232" name="Google Shape;232;p41"/>
          <p:cNvSpPr txBox="1"/>
          <p:nvPr>
            <p:ph idx="1" type="subTitle"/>
          </p:nvPr>
        </p:nvSpPr>
        <p:spPr>
          <a:xfrm>
            <a:off x="548233" y="4531000"/>
            <a:ext cx="11043300" cy="168090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rmAutofit/>
          </a:bodyPr>
          <a:lstStyle/>
          <a:p>
            <a:pPr indent="0" lvl="0" marL="0" rtl="0" algn="l">
              <a:spcBef>
                <a:spcPts val="0"/>
              </a:spcBef>
              <a:spcAft>
                <a:spcPts val="0"/>
              </a:spcAft>
              <a:buSzPts val="2800"/>
              <a:buNone/>
            </a:pPr>
            <a:r>
              <a:rPr lang="en-US" sz="2800"/>
              <a:t>What should be done?</a:t>
            </a:r>
            <a:endParaRPr sz="28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2"/>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38" name="Google Shape;238;p42"/>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3200"/>
              <a:buNone/>
            </a:pPr>
            <a:r>
              <a:rPr b="1" lang="en-US" sz="3000"/>
              <a:t>1.	The nursing staff will take preventive measures for residents at risk for skin breakdown.</a:t>
            </a:r>
            <a:endParaRPr i="1"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ctrTitle"/>
          </p:nvPr>
        </p:nvSpPr>
        <p:spPr>
          <a:xfrm>
            <a:off x="548233" y="859067"/>
            <a:ext cx="11043300" cy="28119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13800"/>
              <a:buFont typeface="Century Gothic"/>
              <a:buNone/>
            </a:pPr>
            <a:r>
              <a:rPr lang="en-US" sz="13800"/>
              <a:t>Assessment</a:t>
            </a:r>
            <a:endParaRPr sz="13800"/>
          </a:p>
        </p:txBody>
      </p:sp>
      <p:sp>
        <p:nvSpPr>
          <p:cNvPr id="82" name="Google Shape;82;p16"/>
          <p:cNvSpPr txBox="1"/>
          <p:nvPr>
            <p:ph idx="1" type="subTitle"/>
          </p:nvPr>
        </p:nvSpPr>
        <p:spPr>
          <a:xfrm>
            <a:off x="548233" y="4531000"/>
            <a:ext cx="11043300" cy="168090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rmAutofit/>
          </a:bodyPr>
          <a:lstStyle/>
          <a:p>
            <a:pPr indent="0" lvl="0" marL="0" rtl="0" algn="l">
              <a:lnSpc>
                <a:spcPct val="100000"/>
              </a:lnSpc>
              <a:spcBef>
                <a:spcPts val="0"/>
              </a:spcBef>
              <a:spcAft>
                <a:spcPts val="0"/>
              </a:spcAft>
              <a:buSzPts val="2800"/>
              <a:buNone/>
            </a:pPr>
            <a:r>
              <a:rPr lang="en-US" sz="2800"/>
              <a:t>What should be done?</a:t>
            </a:r>
            <a:endParaRPr sz="28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3"/>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44" name="Google Shape;244;p43"/>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1240"/>
              </a:spcBef>
              <a:spcAft>
                <a:spcPts val="0"/>
              </a:spcAft>
              <a:buSzPts val="3200"/>
              <a:buNone/>
            </a:pPr>
            <a:r>
              <a:rPr i="1" lang="en-US" sz="2500"/>
              <a:t>- The nursing staff will encourage dietary intake and increase fluids, if not contraindicated, nourishment or other supplements as recommended by the Dietitian.</a:t>
            </a:r>
            <a:endParaRPr i="1" sz="2500"/>
          </a:p>
          <a:p>
            <a:pPr indent="0" lvl="0" marL="0" rtl="0" algn="l">
              <a:spcBef>
                <a:spcPts val="1240"/>
              </a:spcBef>
              <a:spcAft>
                <a:spcPts val="0"/>
              </a:spcAft>
              <a:buClr>
                <a:srgbClr val="000000"/>
              </a:buClr>
              <a:buSzPts val="3200"/>
              <a:buFont typeface="Arial"/>
              <a:buNone/>
            </a:pPr>
            <a:r>
              <a:t/>
            </a:r>
            <a:endParaRPr i="1" sz="2500"/>
          </a:p>
          <a:p>
            <a:pPr indent="0" lvl="0" marL="0" rtl="0" algn="l">
              <a:spcBef>
                <a:spcPts val="0"/>
              </a:spcBef>
              <a:spcAft>
                <a:spcPts val="0"/>
              </a:spcAft>
              <a:buSzPts val="4800"/>
              <a:buNone/>
            </a:pPr>
            <a:r>
              <a:rPr i="1" lang="en-US" sz="2500"/>
              <a:t>- CNAs will complete a body checks on resident during shower or bed bath, and report findings to the charge/ treatment nurse.</a:t>
            </a:r>
            <a:endParaRPr i="1" sz="25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4"/>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50" name="Google Shape;250;p44"/>
          <p:cNvSpPr txBox="1"/>
          <p:nvPr>
            <p:ph idx="1" type="body"/>
          </p:nvPr>
        </p:nvSpPr>
        <p:spPr>
          <a:xfrm>
            <a:off x="818700" y="2222273"/>
            <a:ext cx="10554600" cy="41400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20000"/>
          </a:bodyPr>
          <a:lstStyle/>
          <a:p>
            <a:pPr indent="0" lvl="0" marL="0" rtl="0" algn="l">
              <a:spcBef>
                <a:spcPts val="0"/>
              </a:spcBef>
              <a:spcAft>
                <a:spcPts val="0"/>
              </a:spcAft>
              <a:buSzPts val="2800"/>
              <a:buNone/>
            </a:pPr>
            <a:r>
              <a:rPr b="1" lang="en-US" sz="3000"/>
              <a:t> 2.  Licensed nurse will do the following if pressure injuries are identified;</a:t>
            </a:r>
            <a:endParaRPr b="1" sz="3000"/>
          </a:p>
          <a:p>
            <a:pPr indent="0" lvl="0" marL="0" rtl="0" algn="l">
              <a:spcBef>
                <a:spcPts val="1160"/>
              </a:spcBef>
              <a:spcAft>
                <a:spcPts val="0"/>
              </a:spcAft>
              <a:buSzPts val="2800"/>
              <a:buNone/>
            </a:pPr>
            <a:r>
              <a:t/>
            </a:r>
            <a:endParaRPr i="1" sz="2000"/>
          </a:p>
          <a:p>
            <a:pPr indent="0" lvl="0" marL="0" rtl="0" algn="l">
              <a:spcBef>
                <a:spcPts val="1160"/>
              </a:spcBef>
              <a:spcAft>
                <a:spcPts val="0"/>
              </a:spcAft>
              <a:buSzPts val="2800"/>
              <a:buNone/>
            </a:pPr>
            <a:r>
              <a:rPr i="1" lang="en-US" sz="2500"/>
              <a:t>- Assess the wound, notify MD and obtain treatment orders as indicated, notify the family or responsible party.</a:t>
            </a:r>
            <a:endParaRPr i="1" sz="2500"/>
          </a:p>
          <a:p>
            <a:pPr indent="0" lvl="0" marL="0" rtl="0" algn="l">
              <a:spcBef>
                <a:spcPts val="1160"/>
              </a:spcBef>
              <a:spcAft>
                <a:spcPts val="0"/>
              </a:spcAft>
              <a:buSzPts val="2800"/>
              <a:buNone/>
            </a:pPr>
            <a:r>
              <a:rPr i="1" lang="en-US" sz="2500"/>
              <a:t>- Update care plans, implement care plans and interventions</a:t>
            </a:r>
            <a:endParaRPr i="1" sz="2500"/>
          </a:p>
          <a:p>
            <a:pPr indent="0" lvl="0" marL="0" rtl="0" algn="l">
              <a:spcBef>
                <a:spcPts val="1160"/>
              </a:spcBef>
              <a:spcAft>
                <a:spcPts val="0"/>
              </a:spcAft>
              <a:buSzPts val="2800"/>
              <a:buNone/>
            </a:pPr>
            <a:r>
              <a:rPr i="1" lang="en-US" sz="2500"/>
              <a:t>- Document goal, progress and effect of the interventions.</a:t>
            </a:r>
            <a:endParaRPr i="1" sz="25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5"/>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56" name="Google Shape;256;p45"/>
          <p:cNvSpPr txBox="1"/>
          <p:nvPr>
            <p:ph idx="1" type="body"/>
          </p:nvPr>
        </p:nvSpPr>
        <p:spPr>
          <a:xfrm>
            <a:off x="818700" y="2222275"/>
            <a:ext cx="10554600" cy="41703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000"/>
              <a:buNone/>
            </a:pPr>
            <a:r>
              <a:rPr i="1" lang="en-US" sz="2500"/>
              <a:t>- Monitor nutrition intake and weight loss</a:t>
            </a:r>
            <a:endParaRPr i="1" sz="2500"/>
          </a:p>
          <a:p>
            <a:pPr indent="0" lvl="0" marL="0" rtl="0" algn="l">
              <a:lnSpc>
                <a:spcPct val="100000"/>
              </a:lnSpc>
              <a:spcBef>
                <a:spcPts val="0"/>
              </a:spcBef>
              <a:spcAft>
                <a:spcPts val="0"/>
              </a:spcAft>
              <a:buSzPts val="4000"/>
              <a:buNone/>
            </a:pPr>
            <a:r>
              <a:t/>
            </a:r>
            <a:endParaRPr i="1" sz="2500"/>
          </a:p>
          <a:p>
            <a:pPr indent="0" lvl="0" marL="0" rtl="0" algn="l">
              <a:lnSpc>
                <a:spcPct val="100000"/>
              </a:lnSpc>
              <a:spcBef>
                <a:spcPts val="1400"/>
              </a:spcBef>
              <a:spcAft>
                <a:spcPts val="0"/>
              </a:spcAft>
              <a:buSzPts val="4000"/>
              <a:buNone/>
            </a:pPr>
            <a:r>
              <a:rPr i="1" lang="en-US" sz="2500"/>
              <a:t>- Encourage/ assist consumption of food and fluids, obtain food substitutes/alternatives or fluids that are refused.</a:t>
            </a:r>
            <a:endParaRPr i="1" sz="2500"/>
          </a:p>
          <a:p>
            <a:pPr indent="0" lvl="0" marL="0" rtl="0" algn="l">
              <a:lnSpc>
                <a:spcPct val="100000"/>
              </a:lnSpc>
              <a:spcBef>
                <a:spcPts val="1400"/>
              </a:spcBef>
              <a:spcAft>
                <a:spcPts val="0"/>
              </a:spcAft>
              <a:buSzPts val="4000"/>
              <a:buNone/>
            </a:pPr>
            <a:r>
              <a:t/>
            </a:r>
            <a:endParaRPr i="1" sz="2500"/>
          </a:p>
          <a:p>
            <a:pPr indent="0" lvl="0" marL="0" rtl="0" algn="l">
              <a:lnSpc>
                <a:spcPct val="100000"/>
              </a:lnSpc>
              <a:spcBef>
                <a:spcPts val="0"/>
              </a:spcBef>
              <a:spcAft>
                <a:spcPts val="0"/>
              </a:spcAft>
              <a:buSzPts val="4800"/>
              <a:buNone/>
            </a:pPr>
            <a:r>
              <a:rPr i="1" lang="en-US" sz="2500"/>
              <a:t>- Track effectiveness of treatment and notify MD for change in treatment orders, if wound is not healing in timely manner or within 2 weeks.</a:t>
            </a:r>
            <a:endParaRPr i="1" sz="25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6"/>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62" name="Google Shape;262;p46"/>
          <p:cNvSpPr txBox="1"/>
          <p:nvPr>
            <p:ph idx="1" type="body"/>
          </p:nvPr>
        </p:nvSpPr>
        <p:spPr>
          <a:xfrm>
            <a:off x="818700" y="2222275"/>
            <a:ext cx="10554600" cy="38664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4400"/>
              <a:buNone/>
            </a:pPr>
            <a:r>
              <a:rPr b="1" lang="en-US" sz="3000"/>
              <a:t>3. For Stage 1 pressure injury, the licensed nurse notify the physician and obtain treatment order. Notify family/ responsible party of treatment plan and update care plan.</a:t>
            </a:r>
            <a:endParaRPr b="1" sz="30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7"/>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68" name="Google Shape;268;p47"/>
          <p:cNvSpPr txBox="1"/>
          <p:nvPr>
            <p:ph idx="1" type="body"/>
          </p:nvPr>
        </p:nvSpPr>
        <p:spPr>
          <a:xfrm>
            <a:off x="818700" y="2222275"/>
            <a:ext cx="10554600" cy="43377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2400"/>
              <a:buNone/>
            </a:pPr>
            <a:r>
              <a:rPr b="1" lang="en-US" sz="3000"/>
              <a:t>4. For Stage 2 pressure injury, the IDT and licensed nurse will implement the following:</a:t>
            </a:r>
            <a:endParaRPr b="1" sz="3000"/>
          </a:p>
          <a:p>
            <a:pPr indent="0" lvl="0" marL="0" rtl="0" algn="l">
              <a:lnSpc>
                <a:spcPct val="100000"/>
              </a:lnSpc>
              <a:spcBef>
                <a:spcPts val="1080"/>
              </a:spcBef>
              <a:spcAft>
                <a:spcPts val="0"/>
              </a:spcAft>
              <a:buSzPts val="2400"/>
              <a:buNone/>
            </a:pPr>
            <a:r>
              <a:t/>
            </a:r>
            <a:endParaRPr i="1" sz="2300"/>
          </a:p>
          <a:p>
            <a:pPr indent="0" lvl="0" marL="0" rtl="0" algn="l">
              <a:lnSpc>
                <a:spcPct val="100000"/>
              </a:lnSpc>
              <a:spcBef>
                <a:spcPts val="1080"/>
              </a:spcBef>
              <a:spcAft>
                <a:spcPts val="0"/>
              </a:spcAft>
              <a:buSzPts val="2400"/>
              <a:buNone/>
            </a:pPr>
            <a:r>
              <a:rPr i="1" lang="en-US" sz="2000"/>
              <a:t>- Notify the physician</a:t>
            </a:r>
            <a:endParaRPr i="1" sz="2000"/>
          </a:p>
          <a:p>
            <a:pPr indent="0" lvl="0" marL="0" rtl="0" algn="l">
              <a:lnSpc>
                <a:spcPct val="100000"/>
              </a:lnSpc>
              <a:spcBef>
                <a:spcPts val="1080"/>
              </a:spcBef>
              <a:spcAft>
                <a:spcPts val="0"/>
              </a:spcAft>
              <a:buSzPts val="2400"/>
              <a:buNone/>
            </a:pPr>
            <a:r>
              <a:rPr i="1" lang="en-US" sz="2000"/>
              <a:t>- Request treatment order if necessary; fortified food plan per dietitian recommendation, order of multivitamins / mineral supplements if deficiencies are suspected or identified per dietitian recommendation.</a:t>
            </a:r>
            <a:endParaRPr i="1" sz="2000"/>
          </a:p>
          <a:p>
            <a:pPr indent="0" lvl="0" marL="0" rtl="0" algn="l">
              <a:lnSpc>
                <a:spcPct val="100000"/>
              </a:lnSpc>
              <a:spcBef>
                <a:spcPts val="1080"/>
              </a:spcBef>
              <a:spcAft>
                <a:spcPts val="0"/>
              </a:spcAft>
              <a:buSzPts val="2400"/>
              <a:buNone/>
            </a:pPr>
            <a:r>
              <a:rPr i="1" lang="en-US" sz="2000"/>
              <a:t>- Notify family/ responsible party for treatment plan and update care plan.</a:t>
            </a:r>
            <a:endParaRPr i="1" sz="20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48"/>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74" name="Google Shape;274;p48"/>
          <p:cNvSpPr txBox="1"/>
          <p:nvPr>
            <p:ph idx="1" type="body"/>
          </p:nvPr>
        </p:nvSpPr>
        <p:spPr>
          <a:xfrm>
            <a:off x="818700" y="2222273"/>
            <a:ext cx="10554600" cy="41247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2400"/>
              <a:buNone/>
            </a:pPr>
            <a:r>
              <a:rPr b="1" lang="en-US" sz="3000"/>
              <a:t>5. For Stage 3, 4 and Unstageable Pressure Injury, the licensed nurse will;</a:t>
            </a:r>
            <a:endParaRPr b="1" sz="3000"/>
          </a:p>
          <a:p>
            <a:pPr indent="0" lvl="0" marL="0" rtl="0" algn="l">
              <a:spcBef>
                <a:spcPts val="1080"/>
              </a:spcBef>
              <a:spcAft>
                <a:spcPts val="0"/>
              </a:spcAft>
              <a:buSzPts val="2400"/>
              <a:buNone/>
            </a:pPr>
            <a:r>
              <a:t/>
            </a:r>
            <a:endParaRPr i="1" sz="2000"/>
          </a:p>
          <a:p>
            <a:pPr indent="0" lvl="0" marL="0" rtl="0" algn="l">
              <a:spcBef>
                <a:spcPts val="1080"/>
              </a:spcBef>
              <a:spcAft>
                <a:spcPts val="0"/>
              </a:spcAft>
              <a:buSzPts val="2400"/>
              <a:buNone/>
            </a:pPr>
            <a:r>
              <a:rPr i="1" lang="en-US" sz="2000"/>
              <a:t>- Notify the physician of the pressure injury and stage, request tx order as indicated.</a:t>
            </a:r>
            <a:endParaRPr i="1" sz="2000"/>
          </a:p>
          <a:p>
            <a:pPr indent="0" lvl="0" marL="0" rtl="0" algn="l">
              <a:spcBef>
                <a:spcPts val="1080"/>
              </a:spcBef>
              <a:spcAft>
                <a:spcPts val="0"/>
              </a:spcAft>
              <a:buSzPts val="2400"/>
              <a:buNone/>
            </a:pPr>
            <a:r>
              <a:rPr i="1" lang="en-US" sz="2000"/>
              <a:t>- Discuss w/ the physician the need for lab work such as pre-albumin, albumin or bmp</a:t>
            </a:r>
            <a:endParaRPr i="1" sz="2000"/>
          </a:p>
          <a:p>
            <a:pPr indent="0" lvl="0" marL="0" rtl="0" algn="l">
              <a:spcBef>
                <a:spcPts val="1080"/>
              </a:spcBef>
              <a:spcAft>
                <a:spcPts val="0"/>
              </a:spcAft>
              <a:buSzPts val="2400"/>
              <a:buNone/>
            </a:pPr>
            <a:r>
              <a:rPr i="1" lang="en-US" sz="2000"/>
              <a:t>- Consider the use of additional nutrition supplement such as zinc sulfate, vitamin C, MVI, per dietitian recommendation.</a:t>
            </a:r>
            <a:endParaRPr i="1" sz="20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49"/>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80" name="Google Shape;280;p49"/>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3200"/>
              <a:buNone/>
            </a:pPr>
            <a:r>
              <a:rPr i="1" lang="en-US" sz="2000"/>
              <a:t>- Assess the need of additional positioning devices, consider the use of redistribution surface, or low air loss mattress.</a:t>
            </a:r>
            <a:endParaRPr i="1" sz="2000"/>
          </a:p>
          <a:p>
            <a:pPr indent="0" lvl="0" marL="0" rtl="0" algn="l">
              <a:spcBef>
                <a:spcPts val="1240"/>
              </a:spcBef>
              <a:spcAft>
                <a:spcPts val="0"/>
              </a:spcAft>
              <a:buSzPts val="3200"/>
              <a:buNone/>
            </a:pPr>
            <a:r>
              <a:rPr i="1" lang="en-US" sz="2000"/>
              <a:t>- If wound shows sign and symptoms of infection, notify MD or wound specialist.</a:t>
            </a:r>
            <a:endParaRPr i="1" sz="2000"/>
          </a:p>
          <a:p>
            <a:pPr indent="0" lvl="0" marL="0" rtl="0" algn="l">
              <a:spcBef>
                <a:spcPts val="1240"/>
              </a:spcBef>
              <a:spcAft>
                <a:spcPts val="0"/>
              </a:spcAft>
              <a:buSzPts val="3200"/>
              <a:buNone/>
            </a:pPr>
            <a:r>
              <a:rPr i="1" lang="en-US" sz="2000"/>
              <a:t>- Notify family/ responsible party of pressure injury and tx plan.</a:t>
            </a:r>
            <a:endParaRPr i="1" sz="20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0"/>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286" name="Google Shape;286;p50"/>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3200"/>
              <a:buNone/>
            </a:pPr>
            <a:r>
              <a:rPr b="1" lang="en-US" sz="3000"/>
              <a:t>6. Licensed nurse and social services will assess the resident for psychosocial needs to determine his/her ability to comprehend and motivation to adhere the treatment program.</a:t>
            </a:r>
            <a:endParaRPr b="1" sz="3000"/>
          </a:p>
          <a:p>
            <a:pPr indent="0" lvl="0" marL="0" rtl="0" algn="l">
              <a:spcBef>
                <a:spcPts val="1240"/>
              </a:spcBef>
              <a:spcAft>
                <a:spcPts val="0"/>
              </a:spcAft>
              <a:buSzPts val="3200"/>
              <a:buNone/>
            </a:pPr>
            <a:r>
              <a:rPr b="1" lang="en-US" sz="3000"/>
              <a:t>7. Referral to Physical or Occupational Therapy for positioning, special devices and restorative plan.</a:t>
            </a:r>
            <a:endParaRPr b="1" sz="30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1"/>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What are the components of treatment orders, from pressure injury to other skin conditions?</a:t>
            </a:r>
            <a:endParaRPr sz="3200"/>
          </a:p>
        </p:txBody>
      </p:sp>
      <p:sp>
        <p:nvSpPr>
          <p:cNvPr id="292" name="Google Shape;292;p51"/>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4000"/>
              <a:buNone/>
            </a:pPr>
            <a:r>
              <a:rPr b="1" i="1" lang="en-US" sz="3000"/>
              <a:t>- Type of wound</a:t>
            </a:r>
            <a:endParaRPr b="1" i="1" sz="3000"/>
          </a:p>
          <a:p>
            <a:pPr indent="0" lvl="0" marL="0" rtl="0" algn="l">
              <a:spcBef>
                <a:spcPts val="1400"/>
              </a:spcBef>
              <a:spcAft>
                <a:spcPts val="0"/>
              </a:spcAft>
              <a:buSzPts val="4000"/>
              <a:buNone/>
            </a:pPr>
            <a:r>
              <a:rPr b="1" i="1" lang="en-US" sz="3000"/>
              <a:t>- Location of wound</a:t>
            </a:r>
            <a:endParaRPr b="1" i="1" sz="3000"/>
          </a:p>
          <a:p>
            <a:pPr indent="0" lvl="0" marL="0" rtl="0" algn="l">
              <a:spcBef>
                <a:spcPts val="1400"/>
              </a:spcBef>
              <a:spcAft>
                <a:spcPts val="0"/>
              </a:spcAft>
              <a:buSzPts val="4000"/>
              <a:buNone/>
            </a:pPr>
            <a:r>
              <a:rPr b="1" i="1" lang="en-US" sz="3000"/>
              <a:t>- Treatment to be used</a:t>
            </a:r>
            <a:endParaRPr b="1" i="1" sz="3000"/>
          </a:p>
          <a:p>
            <a:pPr indent="0" lvl="0" marL="0" rtl="0" algn="l">
              <a:spcBef>
                <a:spcPts val="1400"/>
              </a:spcBef>
              <a:spcAft>
                <a:spcPts val="0"/>
              </a:spcAft>
              <a:buSzPts val="4000"/>
              <a:buNone/>
            </a:pPr>
            <a:r>
              <a:rPr b="1" i="1" lang="en-US" sz="3000"/>
              <a:t>- Frequency of treatment</a:t>
            </a:r>
            <a:endParaRPr b="1" i="1" sz="3000"/>
          </a:p>
          <a:p>
            <a:pPr indent="0" lvl="0" marL="0" rtl="0" algn="l">
              <a:spcBef>
                <a:spcPts val="1400"/>
              </a:spcBef>
              <a:spcAft>
                <a:spcPts val="0"/>
              </a:spcAft>
              <a:buSzPts val="4000"/>
              <a:buNone/>
            </a:pPr>
            <a:r>
              <a:rPr b="1" i="1" lang="en-US" sz="3000"/>
              <a:t>- Time limit</a:t>
            </a:r>
            <a:endParaRPr b="1" i="1" sz="30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52"/>
          <p:cNvSpPr txBox="1"/>
          <p:nvPr>
            <p:ph type="ctrTitle"/>
          </p:nvPr>
        </p:nvSpPr>
        <p:spPr>
          <a:xfrm>
            <a:off x="548233" y="859067"/>
            <a:ext cx="11043300" cy="28119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9600"/>
              <a:buFont typeface="Century Gothic"/>
              <a:buNone/>
            </a:pPr>
            <a:r>
              <a:rPr lang="en-US" sz="9600"/>
              <a:t>Documentation</a:t>
            </a:r>
            <a:endParaRPr sz="9600"/>
          </a:p>
        </p:txBody>
      </p:sp>
      <p:sp>
        <p:nvSpPr>
          <p:cNvPr id="298" name="Google Shape;298;p52"/>
          <p:cNvSpPr txBox="1"/>
          <p:nvPr>
            <p:ph idx="1" type="subTitle"/>
          </p:nvPr>
        </p:nvSpPr>
        <p:spPr>
          <a:xfrm>
            <a:off x="548233" y="4531000"/>
            <a:ext cx="11043300" cy="1680900"/>
          </a:xfrm>
          <a:prstGeom prst="rect">
            <a:avLst/>
          </a:prstGeom>
          <a:noFill/>
          <a:ln>
            <a:noFill/>
          </a:ln>
          <a:effectLst>
            <a:outerShdw blurRad="50800">
              <a:srgbClr val="000000">
                <a:alpha val="40000"/>
              </a:srgbClr>
            </a:outerShdw>
          </a:effectLst>
        </p:spPr>
        <p:txBody>
          <a:bodyPr anchorCtr="0" anchor="t" bIns="45700" lIns="91425" spcFirstLastPara="1" rIns="91425" wrap="square" tIns="45700">
            <a:normAutofit/>
          </a:bodyPr>
          <a:lstStyle/>
          <a:p>
            <a:pPr indent="0" lvl="0" marL="0" rtl="0" algn="l">
              <a:spcBef>
                <a:spcPts val="0"/>
              </a:spcBef>
              <a:spcAft>
                <a:spcPts val="0"/>
              </a:spcAft>
              <a:buSzPts val="2800"/>
              <a:buNone/>
            </a:pPr>
            <a:r>
              <a:rPr lang="en-US" sz="2800"/>
              <a:t>What should be done?</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88" name="Google Shape;88;p17"/>
          <p:cNvSpPr txBox="1"/>
          <p:nvPr>
            <p:ph idx="1" type="body"/>
          </p:nvPr>
        </p:nvSpPr>
        <p:spPr>
          <a:xfrm>
            <a:off x="818712" y="2222287"/>
            <a:ext cx="10554574" cy="3636511"/>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10000"/>
          </a:bodyPr>
          <a:lstStyle/>
          <a:p>
            <a:pPr indent="0" lvl="0" marL="0" rtl="0" algn="l">
              <a:lnSpc>
                <a:spcPct val="100000"/>
              </a:lnSpc>
              <a:spcBef>
                <a:spcPts val="0"/>
              </a:spcBef>
              <a:spcAft>
                <a:spcPts val="0"/>
              </a:spcAft>
              <a:buSzPts val="3200"/>
              <a:buNone/>
            </a:pPr>
            <a:r>
              <a:rPr b="1" lang="en-US" sz="3000"/>
              <a:t>1. The licensed nurse will complete a skin assessment, along with risk assessment using standardized risk assessment tool, on each resident upon admission. Thereafter, a risk assessment, will be completed weekly for the first four weeks after admission and then quarterly or when there is a significant change in condition, (as defined by MDS 3.0).</a:t>
            </a:r>
            <a:endParaRPr b="1" sz="30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3"/>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04" name="Google Shape;304;p53"/>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4400"/>
              <a:buNone/>
            </a:pPr>
            <a:r>
              <a:rPr b="1" lang="en-US" sz="3000"/>
              <a:t>Licensed nurse/ treatment nurse will document the status of injury site and effectiveness of the treatment for pressure injuries or other skin conditions at least every 7 days.</a:t>
            </a:r>
            <a:endParaRPr b="1" sz="30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54"/>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10" name="Google Shape;310;p54"/>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2800"/>
              <a:buNone/>
            </a:pPr>
            <a:r>
              <a:rPr b="1" lang="en-US" sz="3000"/>
              <a:t>Documentation should address the following areas:</a:t>
            </a:r>
            <a:endParaRPr b="1" sz="3000"/>
          </a:p>
          <a:p>
            <a:pPr indent="0" lvl="0" marL="0" rtl="0" algn="l">
              <a:spcBef>
                <a:spcPts val="1160"/>
              </a:spcBef>
              <a:spcAft>
                <a:spcPts val="0"/>
              </a:spcAft>
              <a:buSzPts val="2800"/>
              <a:buNone/>
            </a:pPr>
            <a:r>
              <a:rPr b="1" lang="en-US" sz="2800"/>
              <a:t>1. Site/ Location:</a:t>
            </a:r>
            <a:r>
              <a:rPr lang="en-US" sz="2800"/>
              <a:t> </a:t>
            </a:r>
            <a:r>
              <a:rPr i="1" lang="en-US" sz="2800"/>
              <a:t>body location, specific anatomical location</a:t>
            </a:r>
            <a:endParaRPr i="1"/>
          </a:p>
          <a:p>
            <a:pPr indent="0" lvl="0" marL="0" rtl="0" algn="l">
              <a:spcBef>
                <a:spcPts val="1160"/>
              </a:spcBef>
              <a:spcAft>
                <a:spcPts val="0"/>
              </a:spcAft>
              <a:buSzPts val="2800"/>
              <a:buNone/>
            </a:pPr>
            <a:r>
              <a:rPr b="1" lang="en-US" sz="2800"/>
              <a:t>2. Size: length,</a:t>
            </a:r>
            <a:r>
              <a:rPr lang="en-US" sz="2800"/>
              <a:t> </a:t>
            </a:r>
            <a:r>
              <a:rPr i="1" lang="en-US" sz="2800"/>
              <a:t>width and depth measurements in centimeters</a:t>
            </a:r>
            <a:endParaRPr i="1"/>
          </a:p>
          <a:p>
            <a:pPr indent="0" lvl="0" marL="0" rtl="0" algn="l">
              <a:spcBef>
                <a:spcPts val="1160"/>
              </a:spcBef>
              <a:spcAft>
                <a:spcPts val="0"/>
              </a:spcAft>
              <a:buSzPts val="2800"/>
              <a:buNone/>
            </a:pPr>
            <a:r>
              <a:t/>
            </a:r>
            <a:endParaRPr i="1"/>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5"/>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16" name="Google Shape;316;p55"/>
          <p:cNvSpPr txBox="1"/>
          <p:nvPr>
            <p:ph idx="1" type="body"/>
          </p:nvPr>
        </p:nvSpPr>
        <p:spPr>
          <a:xfrm>
            <a:off x="818700" y="2222275"/>
            <a:ext cx="103608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1160"/>
              </a:spcBef>
              <a:spcAft>
                <a:spcPts val="0"/>
              </a:spcAft>
              <a:buSzPts val="2800"/>
              <a:buNone/>
            </a:pPr>
            <a:r>
              <a:rPr b="1" lang="en-US" sz="2800"/>
              <a:t>3.Stage:</a:t>
            </a:r>
            <a:r>
              <a:rPr lang="en-US" sz="2800"/>
              <a:t> </a:t>
            </a:r>
            <a:r>
              <a:rPr i="1" lang="en-US" sz="2800"/>
              <a:t>stage 1,2,3,4, Unstageable or DTPI; no downstaging for stage 3 &amp; 4.</a:t>
            </a:r>
            <a:endParaRPr i="1" sz="2800"/>
          </a:p>
          <a:p>
            <a:pPr indent="0" lvl="0" marL="0" rtl="0" algn="l">
              <a:spcBef>
                <a:spcPts val="1160"/>
              </a:spcBef>
              <a:spcAft>
                <a:spcPts val="0"/>
              </a:spcAft>
              <a:buClr>
                <a:srgbClr val="000000"/>
              </a:buClr>
              <a:buSzPts val="2800"/>
              <a:buFont typeface="Arial"/>
              <a:buNone/>
            </a:pPr>
            <a:r>
              <a:t/>
            </a:r>
            <a:endParaRPr sz="2800"/>
          </a:p>
          <a:p>
            <a:pPr indent="0" lvl="0" marL="0" rtl="0" algn="l">
              <a:spcBef>
                <a:spcPts val="0"/>
              </a:spcBef>
              <a:spcAft>
                <a:spcPts val="0"/>
              </a:spcAft>
              <a:buSzPts val="4800"/>
              <a:buNone/>
            </a:pPr>
            <a:r>
              <a:rPr b="1" lang="en-US" sz="2800"/>
              <a:t>4.Undermining/tunneling:</a:t>
            </a:r>
            <a:r>
              <a:rPr lang="en-US" sz="2800"/>
              <a:t> </a:t>
            </a:r>
            <a:r>
              <a:rPr i="1" lang="en-US" sz="2800"/>
              <a:t>describe present or absent, if present document in centimeters and the location involve using wound documentation clock.</a:t>
            </a:r>
            <a:endParaRPr i="1" sz="28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56"/>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22" name="Google Shape;322;p56"/>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2800"/>
              <a:buNone/>
            </a:pPr>
            <a:r>
              <a:rPr b="1" lang="en-US" sz="2800"/>
              <a:t>5. Drainage:</a:t>
            </a:r>
            <a:r>
              <a:rPr lang="en-US" sz="2800"/>
              <a:t> </a:t>
            </a:r>
            <a:r>
              <a:rPr i="1" lang="en-US" sz="2800"/>
              <a:t>describe the amount, type and odor as;</a:t>
            </a:r>
            <a:endParaRPr i="1"/>
          </a:p>
          <a:p>
            <a:pPr indent="-406400" lvl="0" marL="628650" rtl="0" algn="l">
              <a:spcBef>
                <a:spcPts val="1160"/>
              </a:spcBef>
              <a:spcAft>
                <a:spcPts val="0"/>
              </a:spcAft>
              <a:buSzPts val="2800"/>
              <a:buChar char="●"/>
            </a:pPr>
            <a:r>
              <a:rPr lang="en-US" sz="2800"/>
              <a:t>Amount - </a:t>
            </a:r>
            <a:r>
              <a:rPr i="1" lang="en-US" sz="2800"/>
              <a:t>small, moderate or heavy.</a:t>
            </a:r>
            <a:endParaRPr i="1"/>
          </a:p>
          <a:p>
            <a:pPr indent="-406400" lvl="0" marL="628650" rtl="0" algn="l">
              <a:spcBef>
                <a:spcPts val="0"/>
              </a:spcBef>
              <a:spcAft>
                <a:spcPts val="0"/>
              </a:spcAft>
              <a:buSzPts val="2800"/>
              <a:buChar char="●"/>
            </a:pPr>
            <a:r>
              <a:rPr lang="en-US" sz="2800"/>
              <a:t>Color - </a:t>
            </a:r>
            <a:r>
              <a:rPr i="1" lang="en-US" sz="2800"/>
              <a:t>serous, sanguineous, serosanguinous, purulent, or none.</a:t>
            </a:r>
            <a:endParaRPr i="1"/>
          </a:p>
          <a:p>
            <a:pPr indent="-406400" lvl="0" marL="628650" rtl="0" algn="l">
              <a:spcBef>
                <a:spcPts val="0"/>
              </a:spcBef>
              <a:spcAft>
                <a:spcPts val="0"/>
              </a:spcAft>
              <a:buSzPts val="2800"/>
              <a:buChar char="●"/>
            </a:pPr>
            <a:r>
              <a:rPr lang="en-US" sz="2800"/>
              <a:t>Odor - </a:t>
            </a:r>
            <a:r>
              <a:rPr i="1" lang="en-US" sz="2800"/>
              <a:t>none or present; if present describe as foul or mild.</a:t>
            </a:r>
            <a:endParaRPr i="1"/>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57"/>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28" name="Google Shape;328;p57"/>
          <p:cNvSpPr txBox="1"/>
          <p:nvPr>
            <p:ph idx="1" type="body"/>
          </p:nvPr>
        </p:nvSpPr>
        <p:spPr>
          <a:xfrm>
            <a:off x="1136100" y="2267900"/>
            <a:ext cx="99198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3600"/>
              <a:buNone/>
            </a:pPr>
            <a:r>
              <a:rPr b="1" lang="en-US" sz="2800"/>
              <a:t>6. Surrounding Tissues:</a:t>
            </a:r>
            <a:r>
              <a:rPr lang="en-US" sz="2800"/>
              <a:t> </a:t>
            </a:r>
            <a:r>
              <a:rPr i="1" lang="en-US" sz="2800"/>
              <a:t>describe condition of surrounding skin.</a:t>
            </a:r>
            <a:endParaRPr i="1" sz="2800"/>
          </a:p>
          <a:p>
            <a:pPr indent="0" lvl="0" marL="0" rtl="0" algn="l">
              <a:spcBef>
                <a:spcPts val="1320"/>
              </a:spcBef>
              <a:spcAft>
                <a:spcPts val="0"/>
              </a:spcAft>
              <a:buSzPts val="3600"/>
              <a:buNone/>
            </a:pPr>
            <a:r>
              <a:rPr b="1" lang="en-US" sz="2800"/>
              <a:t>7. Wound base/ color:</a:t>
            </a:r>
            <a:r>
              <a:rPr lang="en-US" sz="2800"/>
              <a:t> </a:t>
            </a:r>
            <a:r>
              <a:rPr i="1" lang="en-US" sz="2800"/>
              <a:t>describe tissue present in the wound.</a:t>
            </a:r>
            <a:endParaRPr i="1" sz="2800"/>
          </a:p>
          <a:p>
            <a:pPr indent="0" lvl="0" marL="0" rtl="0" algn="l">
              <a:spcBef>
                <a:spcPts val="1320"/>
              </a:spcBef>
              <a:spcAft>
                <a:spcPts val="0"/>
              </a:spcAft>
              <a:buSzPts val="3600"/>
              <a:buNone/>
            </a:pPr>
            <a:r>
              <a:rPr b="1" lang="en-US" sz="2800"/>
              <a:t>8. Wound Status:</a:t>
            </a:r>
            <a:r>
              <a:rPr lang="en-US" sz="2800"/>
              <a:t> </a:t>
            </a:r>
            <a:r>
              <a:rPr i="1" lang="en-US" sz="2800"/>
              <a:t>improved, or no change or deteriorated.</a:t>
            </a:r>
            <a:endParaRPr i="1" sz="280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58"/>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34" name="Google Shape;334;p58"/>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4400"/>
              <a:buNone/>
            </a:pPr>
            <a:r>
              <a:rPr b="1" lang="en-US" sz="2800"/>
              <a:t>9. Treatment/ dressing:</a:t>
            </a:r>
            <a:r>
              <a:rPr lang="en-US" sz="2800"/>
              <a:t> </a:t>
            </a:r>
            <a:r>
              <a:rPr i="1" lang="en-US" sz="2800"/>
              <a:t>describe the type of treatment and the dressing applied.</a:t>
            </a:r>
            <a:endParaRPr i="1" sz="2800"/>
          </a:p>
          <a:p>
            <a:pPr indent="0" lvl="0" marL="0" rtl="0" algn="l">
              <a:spcBef>
                <a:spcPts val="1480"/>
              </a:spcBef>
              <a:spcAft>
                <a:spcPts val="0"/>
              </a:spcAft>
              <a:buSzPts val="4400"/>
              <a:buNone/>
            </a:pPr>
            <a:r>
              <a:rPr b="1" lang="en-US" sz="2800"/>
              <a:t>10. Pain assess and document interventions to related pain.</a:t>
            </a:r>
            <a:endParaRPr b="1" sz="280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59"/>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340" name="Google Shape;340;p59"/>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a:bodyPr>
          <a:lstStyle/>
          <a:p>
            <a:pPr indent="0" lvl="0" marL="0" rtl="0" algn="l">
              <a:spcBef>
                <a:spcPts val="0"/>
              </a:spcBef>
              <a:spcAft>
                <a:spcPts val="0"/>
              </a:spcAft>
              <a:buSzPts val="4000"/>
              <a:buNone/>
            </a:pPr>
            <a:r>
              <a:rPr lang="en-US" sz="3000"/>
              <a:t>Document when the pressure injury is closed and continue to monitor on routine basis for indications of the risk of reopening or new skin breakdown. Implement preventive measures and skin maintenance.</a:t>
            </a:r>
            <a:endParaRPr sz="30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60"/>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spcBef>
                <a:spcPts val="0"/>
              </a:spcBef>
              <a:spcAft>
                <a:spcPts val="0"/>
              </a:spcAft>
              <a:buClr>
                <a:srgbClr val="FEFEFE"/>
              </a:buClr>
              <a:buSzPts val="4000"/>
              <a:buFont typeface="Century Gothic"/>
              <a:buNone/>
            </a:pPr>
            <a:r>
              <a:rPr lang="en-US"/>
              <a:t>Sources</a:t>
            </a:r>
            <a:endParaRPr/>
          </a:p>
        </p:txBody>
      </p:sp>
      <p:sp>
        <p:nvSpPr>
          <p:cNvPr id="346" name="Google Shape;346;p60"/>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10000"/>
          </a:bodyPr>
          <a:lstStyle/>
          <a:p>
            <a:pPr indent="-342900" lvl="0" marL="457200" rtl="0" algn="l">
              <a:spcBef>
                <a:spcPts val="0"/>
              </a:spcBef>
              <a:spcAft>
                <a:spcPts val="0"/>
              </a:spcAft>
              <a:buSzPts val="1800"/>
              <a:buChar char="➢"/>
            </a:pPr>
            <a:r>
              <a:rPr lang="en-US"/>
              <a:t>Dreifke, M. B., Jayasuriya, A. A., &amp; Jayasuriya, A. C. (2015). Current wound healing procedures and potential care. Materials science &amp; engineering. C, Materials for biological applications, 48, 651–662. https://doi.org/10.1016/j.msec.2014.12.068</a:t>
            </a:r>
            <a:endParaRPr/>
          </a:p>
          <a:p>
            <a:pPr indent="-342900" lvl="0" marL="457200" rtl="0" algn="l">
              <a:spcBef>
                <a:spcPts val="0"/>
              </a:spcBef>
              <a:spcAft>
                <a:spcPts val="0"/>
              </a:spcAft>
              <a:buSzPts val="1800"/>
              <a:buChar char="➢"/>
            </a:pPr>
            <a:r>
              <a:rPr lang="en-US"/>
              <a:t>Marelli, A., Calwuaerts, A., Wagner, E., D'hollander, K., &amp; Goudmaeker, S. (2018, June). Wound Care Protocol. https://bibop.ocg.msf.org/docs/29/L029NURM02E-P_Wound-Care-protocol_OCB_EN_2018.pdf.</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94" name="Google Shape;94;p18"/>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i="1" lang="en-US" sz="1900"/>
              <a:t>This proactive and ongoing approach ensures that potential issues related to skin integrity are promptly identified and addressed, contributing to the overall well-being of the residents.</a:t>
            </a:r>
            <a:endParaRPr i="1" sz="1900"/>
          </a:p>
          <a:p>
            <a:pPr indent="0" lvl="0" marL="0" rtl="0" algn="l">
              <a:lnSpc>
                <a:spcPct val="100000"/>
              </a:lnSpc>
              <a:spcBef>
                <a:spcPts val="800"/>
              </a:spcBef>
              <a:spcAft>
                <a:spcPts val="800"/>
              </a:spcAft>
              <a:buClr>
                <a:schemeClr val="dk1"/>
              </a:buClr>
              <a:buSzPts val="1100"/>
              <a:buFont typeface="Arial"/>
              <a:buNone/>
            </a:pPr>
            <a:r>
              <a:rPr i="1" lang="en-US" sz="1900"/>
              <a:t>Furthermore, these assessments serve as the foundation for personalized care planning to address the identified risks. The licensed nurse is tasked with developing a comprehensive care plan tailored to each resident's specific needs and potential vulnerabilities related to skin breakdown. This involves a holistic consideration of factors such as mobility, nutrition, and overall health, aiming to prevent the development of pressure injuries and maintain optimal skin health. By coupling initial and ongoing assessments with individualized care planning, healthcare providers can effectively mitigate the risk of skin-related complications and provide tailored interventions that enhance the overall quality of care for residents.</a:t>
            </a:r>
            <a:endParaRPr sz="19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00" name="Google Shape;100;p19"/>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20000"/>
          </a:bodyPr>
          <a:lstStyle/>
          <a:p>
            <a:pPr indent="0" lvl="0" marL="0" rtl="0" algn="l">
              <a:lnSpc>
                <a:spcPct val="100000"/>
              </a:lnSpc>
              <a:spcBef>
                <a:spcPts val="0"/>
              </a:spcBef>
              <a:spcAft>
                <a:spcPts val="0"/>
              </a:spcAft>
              <a:buSzPts val="3600"/>
              <a:buNone/>
            </a:pPr>
            <a:r>
              <a:rPr b="1" lang="en-US" sz="3000"/>
              <a:t>2. The licensed nurse will develop a care plan to address resident risk for skin breakdown.</a:t>
            </a:r>
            <a:endParaRPr b="1" sz="1800"/>
          </a:p>
          <a:p>
            <a:pPr indent="0" lvl="0" marL="0" rtl="0" algn="l">
              <a:lnSpc>
                <a:spcPct val="100000"/>
              </a:lnSpc>
              <a:spcBef>
                <a:spcPts val="0"/>
              </a:spcBef>
              <a:spcAft>
                <a:spcPts val="0"/>
              </a:spcAft>
              <a:buClr>
                <a:schemeClr val="dk1"/>
              </a:buClr>
              <a:buSzPts val="1100"/>
              <a:buFont typeface="Arial"/>
              <a:buNone/>
            </a:pPr>
            <a:r>
              <a:t/>
            </a:r>
            <a:endParaRPr i="1" sz="2000"/>
          </a:p>
          <a:p>
            <a:pPr indent="0" lvl="0" marL="0" rtl="0" algn="l">
              <a:lnSpc>
                <a:spcPct val="100000"/>
              </a:lnSpc>
              <a:spcBef>
                <a:spcPts val="800"/>
              </a:spcBef>
              <a:spcAft>
                <a:spcPts val="800"/>
              </a:spcAft>
              <a:buClr>
                <a:schemeClr val="dk1"/>
              </a:buClr>
              <a:buSzPts val="1100"/>
              <a:buFont typeface="Arial"/>
              <a:buNone/>
            </a:pPr>
            <a:r>
              <a:rPr i="1" lang="en-US" sz="2000"/>
              <a:t>This involves translating the findings from the initial and ongoing skin assessments into a proactive and individualized strategy. The care plan should encompass various factors such as mobility, nutrition, and potential health issues that may contribute to skin integrity concerns. By addressing these factors proactively, the care plan serves as a roadmap for preventing and mitigating the risk of skin-related complications, ensuring comprehensive and personalized care for residents.</a:t>
            </a:r>
            <a:endParaRPr sz="2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06" name="Google Shape;106;p20"/>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fontScale="92500" lnSpcReduction="20000"/>
          </a:bodyPr>
          <a:lstStyle/>
          <a:p>
            <a:pPr indent="0" lvl="0" marL="0" marR="0" rtl="0" algn="l">
              <a:lnSpc>
                <a:spcPct val="100000"/>
              </a:lnSpc>
              <a:spcBef>
                <a:spcPts val="1320"/>
              </a:spcBef>
              <a:spcAft>
                <a:spcPts val="0"/>
              </a:spcAft>
              <a:buSzPct val="120000"/>
              <a:buNone/>
            </a:pPr>
            <a:r>
              <a:rPr b="1" lang="en-US" sz="3000"/>
              <a:t>3. The licensed nurse will assess each resident’s skin condition weekly and document findings in weekly wound report.</a:t>
            </a:r>
            <a:endParaRPr b="1" sz="3000"/>
          </a:p>
          <a:p>
            <a:pPr indent="0" lvl="0" marL="0" marR="0" rtl="0" algn="l">
              <a:lnSpc>
                <a:spcPct val="100000"/>
              </a:lnSpc>
              <a:spcBef>
                <a:spcPts val="0"/>
              </a:spcBef>
              <a:spcAft>
                <a:spcPts val="0"/>
              </a:spcAft>
              <a:buClr>
                <a:schemeClr val="dk1"/>
              </a:buClr>
              <a:buSzPct val="55000"/>
              <a:buFont typeface="Arial"/>
              <a:buNone/>
            </a:pPr>
            <a:r>
              <a:t/>
            </a:r>
            <a:endParaRPr i="1" sz="2000"/>
          </a:p>
          <a:p>
            <a:pPr indent="0" lvl="0" marL="0" marR="0" rtl="0" algn="l">
              <a:lnSpc>
                <a:spcPct val="100000"/>
              </a:lnSpc>
              <a:spcBef>
                <a:spcPts val="800"/>
              </a:spcBef>
              <a:spcAft>
                <a:spcPts val="800"/>
              </a:spcAft>
              <a:buClr>
                <a:schemeClr val="dk1"/>
              </a:buClr>
              <a:buSzPct val="55000"/>
              <a:buFont typeface="Arial"/>
              <a:buNone/>
            </a:pPr>
            <a:r>
              <a:rPr i="1" lang="en-US" sz="2000"/>
              <a:t>These assessments require meticulous documentation of findings in a weekly wound report, providing a continuous and detailed overview of the resident's skin health. This consistent monitoring allows for the early identification of any changes, enabling prompt intervention and adjustments to the care plan as needed. The weekly skin condition assessments contribute to a proactive approach in maintaining and improving skin integrity, emphasizing the importance of ongoing vigilance by the healthcare team.</a:t>
            </a:r>
            <a:endParaRPr sz="4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810000" y="447188"/>
            <a:ext cx="10571998" cy="97045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12" name="Google Shape;112;p21"/>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10000"/>
          </a:bodyPr>
          <a:lstStyle/>
          <a:p>
            <a:pPr indent="0" lvl="0" marL="0" rtl="0" algn="l">
              <a:lnSpc>
                <a:spcPct val="100000"/>
              </a:lnSpc>
              <a:spcBef>
                <a:spcPts val="0"/>
              </a:spcBef>
              <a:spcAft>
                <a:spcPts val="0"/>
              </a:spcAft>
              <a:buSzPts val="3200"/>
              <a:buNone/>
            </a:pPr>
            <a:r>
              <a:rPr b="1" lang="en-US" sz="3000"/>
              <a:t>4. The licensed nurse will assess residents for pain related to pressure injury before and after treatment.</a:t>
            </a:r>
            <a:endParaRPr b="1" sz="2200"/>
          </a:p>
          <a:p>
            <a:pPr indent="0" lvl="0" marL="0" rtl="0" algn="l">
              <a:lnSpc>
                <a:spcPct val="100000"/>
              </a:lnSpc>
              <a:spcBef>
                <a:spcPts val="0"/>
              </a:spcBef>
              <a:spcAft>
                <a:spcPts val="0"/>
              </a:spcAft>
              <a:buSzPts val="1100"/>
              <a:buNone/>
            </a:pPr>
            <a:r>
              <a:t/>
            </a:r>
            <a:endParaRPr i="1" sz="2000"/>
          </a:p>
          <a:p>
            <a:pPr indent="0" lvl="0" marL="0" rtl="0" algn="l">
              <a:lnSpc>
                <a:spcPct val="100000"/>
              </a:lnSpc>
              <a:spcBef>
                <a:spcPts val="800"/>
              </a:spcBef>
              <a:spcAft>
                <a:spcPts val="800"/>
              </a:spcAft>
              <a:buSzPts val="1100"/>
              <a:buNone/>
            </a:pPr>
            <a:r>
              <a:rPr i="1" lang="en-US" sz="2000"/>
              <a:t>This involves a comprehensive evaluation of pain levels, considering individual pain thresholds and responses. By integrating pain assessment into the care routine, the nurse can ensure that residents receive appropriate and timely pain management interventions, contributing to their overall comfort and well-being throughout the treatment process.</a:t>
            </a:r>
            <a:endParaRPr sz="40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810000" y="447188"/>
            <a:ext cx="10572000" cy="970500"/>
          </a:xfrm>
          <a:prstGeom prst="rect">
            <a:avLst/>
          </a:prstGeom>
          <a:noFill/>
          <a:ln>
            <a:noFill/>
          </a:ln>
          <a:effectLst>
            <a:outerShdw blurRad="50800">
              <a:srgbClr val="000000">
                <a:alpha val="60000"/>
              </a:srgbClr>
            </a:outerShdw>
          </a:effectLst>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FEFEFE"/>
              </a:buClr>
              <a:buSzPts val="3200"/>
              <a:buFont typeface="Century Gothic"/>
              <a:buNone/>
            </a:pPr>
            <a:r>
              <a:rPr lang="en-US" sz="3200"/>
              <a:t>The administrator should supervise and ensure that:</a:t>
            </a:r>
            <a:endParaRPr sz="3200"/>
          </a:p>
        </p:txBody>
      </p:sp>
      <p:sp>
        <p:nvSpPr>
          <p:cNvPr id="118" name="Google Shape;118;p22"/>
          <p:cNvSpPr txBox="1"/>
          <p:nvPr>
            <p:ph idx="1" type="body"/>
          </p:nvPr>
        </p:nvSpPr>
        <p:spPr>
          <a:xfrm>
            <a:off x="818712" y="2222287"/>
            <a:ext cx="10554600" cy="3636600"/>
          </a:xfrm>
          <a:prstGeom prst="rect">
            <a:avLst/>
          </a:prstGeom>
          <a:noFill/>
          <a:ln>
            <a:noFill/>
          </a:ln>
          <a:effectLst>
            <a:outerShdw blurRad="50800">
              <a:srgbClr val="000000">
                <a:alpha val="40000"/>
              </a:srgbClr>
            </a:outerShdw>
          </a:effectLst>
        </p:spPr>
        <p:txBody>
          <a:bodyPr anchorCtr="0" anchor="ctr" bIns="45700" lIns="91425" spcFirstLastPara="1" rIns="91425" wrap="square" tIns="45700">
            <a:normAutofit lnSpcReduction="20000"/>
          </a:bodyPr>
          <a:lstStyle/>
          <a:p>
            <a:pPr indent="0" lvl="0" marL="0" rtl="0" algn="l">
              <a:lnSpc>
                <a:spcPct val="100000"/>
              </a:lnSpc>
              <a:spcBef>
                <a:spcPts val="1240"/>
              </a:spcBef>
              <a:spcAft>
                <a:spcPts val="0"/>
              </a:spcAft>
              <a:buSzPts val="3200"/>
              <a:buNone/>
            </a:pPr>
            <a:r>
              <a:rPr b="1" lang="en-US" sz="3000"/>
              <a:t>5. The licensed nurse will use an interdisciplinary approach to facilitate care plans and progress notes will resident’s status and appropriate interventions.</a:t>
            </a:r>
            <a:endParaRPr b="1" sz="3000"/>
          </a:p>
          <a:p>
            <a:pPr indent="0" lvl="0" marL="0" rtl="0" algn="l">
              <a:lnSpc>
                <a:spcPct val="100000"/>
              </a:lnSpc>
              <a:spcBef>
                <a:spcPts val="0"/>
              </a:spcBef>
              <a:spcAft>
                <a:spcPts val="0"/>
              </a:spcAft>
              <a:buSzPts val="1100"/>
              <a:buNone/>
            </a:pPr>
            <a:r>
              <a:t/>
            </a:r>
            <a:endParaRPr i="1" sz="2000"/>
          </a:p>
          <a:p>
            <a:pPr indent="0" lvl="0" marL="0" rtl="0" algn="l">
              <a:lnSpc>
                <a:spcPct val="100000"/>
              </a:lnSpc>
              <a:spcBef>
                <a:spcPts val="800"/>
              </a:spcBef>
              <a:spcAft>
                <a:spcPts val="800"/>
              </a:spcAft>
              <a:buSzPts val="1100"/>
              <a:buNone/>
            </a:pPr>
            <a:r>
              <a:rPr i="1" lang="en-US" sz="2000"/>
              <a:t>This collaborative method involves healthcare professionals from various disciplines working together to provide holistic care. By fostering communication and collaboration among team members, this approach ensures a comprehensive understanding of the resident's needs and facilitates coordinated interventions, ultimately improving the effectiveness of the care provided.</a:t>
            </a:r>
            <a:endParaRPr sz="40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