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8" r:id="rId3"/>
    <p:sldId id="325" r:id="rId4"/>
    <p:sldId id="327" r:id="rId5"/>
    <p:sldId id="328" r:id="rId6"/>
    <p:sldId id="329"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9" d="100"/>
          <a:sy n="79" d="100"/>
        </p:scale>
        <p:origin x="77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167C53D-ECDD-4EFD-A913-B108DE3BDCD9}" type="datetimeFigureOut">
              <a:rPr lang="en-PH" smtClean="0"/>
              <a:t>18/03/2024</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0D8C34B2-B96E-41A3-B62E-A39AC1868E07}" type="slidenum">
              <a:rPr lang="en-PH" smtClean="0"/>
              <a:t>‹#›</a:t>
            </a:fld>
            <a:endParaRPr lang="en-PH"/>
          </a:p>
        </p:txBody>
      </p:sp>
    </p:spTree>
    <p:extLst>
      <p:ext uri="{BB962C8B-B14F-4D97-AF65-F5344CB8AC3E}">
        <p14:creationId xmlns:p14="http://schemas.microsoft.com/office/powerpoint/2010/main" val="3912577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67C53D-ECDD-4EFD-A913-B108DE3BDCD9}" type="datetimeFigureOut">
              <a:rPr lang="en-PH" smtClean="0"/>
              <a:t>18/03/2024</a:t>
            </a:fld>
            <a:endParaRPr lang="en-PH"/>
          </a:p>
        </p:txBody>
      </p:sp>
      <p:sp>
        <p:nvSpPr>
          <p:cNvPr id="8" name="Footer Placeholder 7"/>
          <p:cNvSpPr>
            <a:spLocks noGrp="1"/>
          </p:cNvSpPr>
          <p:nvPr>
            <p:ph type="ftr" sz="quarter" idx="11"/>
          </p:nvPr>
        </p:nvSpPr>
        <p:spPr/>
        <p:txBody>
          <a:bodyPr/>
          <a:lstStyle/>
          <a:p>
            <a:endParaRPr lang="en-PH"/>
          </a:p>
        </p:txBody>
      </p:sp>
      <p:sp>
        <p:nvSpPr>
          <p:cNvPr id="9" name="Slide Number Placeholder 8"/>
          <p:cNvSpPr>
            <a:spLocks noGrp="1"/>
          </p:cNvSpPr>
          <p:nvPr>
            <p:ph type="sldNum" sz="quarter" idx="12"/>
          </p:nvPr>
        </p:nvSpPr>
        <p:spPr/>
        <p:txBody>
          <a:bodyPr/>
          <a:lstStyle/>
          <a:p>
            <a:fld id="{0D8C34B2-B96E-41A3-B62E-A39AC1868E07}" type="slidenum">
              <a:rPr lang="en-PH" smtClean="0"/>
              <a:t>‹#›</a:t>
            </a:fld>
            <a:endParaRPr lang="en-PH"/>
          </a:p>
        </p:txBody>
      </p:sp>
    </p:spTree>
    <p:extLst>
      <p:ext uri="{BB962C8B-B14F-4D97-AF65-F5344CB8AC3E}">
        <p14:creationId xmlns:p14="http://schemas.microsoft.com/office/powerpoint/2010/main" val="2469686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67C53D-ECDD-4EFD-A913-B108DE3BDCD9}" type="datetimeFigureOut">
              <a:rPr lang="en-PH" smtClean="0"/>
              <a:t>18/03/2024</a:t>
            </a:fld>
            <a:endParaRPr lang="en-PH"/>
          </a:p>
        </p:txBody>
      </p:sp>
      <p:sp>
        <p:nvSpPr>
          <p:cNvPr id="8" name="Footer Placeholder 7"/>
          <p:cNvSpPr>
            <a:spLocks noGrp="1"/>
          </p:cNvSpPr>
          <p:nvPr>
            <p:ph type="ftr" sz="quarter" idx="11"/>
          </p:nvPr>
        </p:nvSpPr>
        <p:spPr/>
        <p:txBody>
          <a:bodyPr/>
          <a:lstStyle/>
          <a:p>
            <a:endParaRPr lang="en-PH"/>
          </a:p>
        </p:txBody>
      </p:sp>
      <p:sp>
        <p:nvSpPr>
          <p:cNvPr id="9" name="Slide Number Placeholder 8"/>
          <p:cNvSpPr>
            <a:spLocks noGrp="1"/>
          </p:cNvSpPr>
          <p:nvPr>
            <p:ph type="sldNum" sz="quarter" idx="12"/>
          </p:nvPr>
        </p:nvSpPr>
        <p:spPr/>
        <p:txBody>
          <a:bodyPr/>
          <a:lstStyle/>
          <a:p>
            <a:fld id="{0D8C34B2-B96E-41A3-B62E-A39AC1868E07}" type="slidenum">
              <a:rPr lang="en-PH" smtClean="0"/>
              <a:t>‹#›</a:t>
            </a:fld>
            <a:endParaRPr lang="en-PH"/>
          </a:p>
        </p:txBody>
      </p:sp>
    </p:spTree>
    <p:extLst>
      <p:ext uri="{BB962C8B-B14F-4D97-AF65-F5344CB8AC3E}">
        <p14:creationId xmlns:p14="http://schemas.microsoft.com/office/powerpoint/2010/main" val="3904642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67C53D-ECDD-4EFD-A913-B108DE3BDCD9}" type="datetimeFigureOut">
              <a:rPr lang="en-PH" smtClean="0"/>
              <a:t>18/03/2024</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0D8C34B2-B96E-41A3-B62E-A39AC1868E07}" type="slidenum">
              <a:rPr lang="en-PH" smtClean="0"/>
              <a:t>‹#›</a:t>
            </a:fld>
            <a:endParaRPr lang="en-PH"/>
          </a:p>
        </p:txBody>
      </p:sp>
    </p:spTree>
    <p:extLst>
      <p:ext uri="{BB962C8B-B14F-4D97-AF65-F5344CB8AC3E}">
        <p14:creationId xmlns:p14="http://schemas.microsoft.com/office/powerpoint/2010/main" val="2001498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67C53D-ECDD-4EFD-A913-B108DE3BDCD9}" type="datetimeFigureOut">
              <a:rPr lang="en-PH" smtClean="0"/>
              <a:t>18/03/2024</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0D8C34B2-B96E-41A3-B62E-A39AC1868E07}" type="slidenum">
              <a:rPr lang="en-PH" smtClean="0"/>
              <a:t>‹#›</a:t>
            </a:fld>
            <a:endParaRPr lang="en-PH"/>
          </a:p>
        </p:txBody>
      </p:sp>
    </p:spTree>
    <p:extLst>
      <p:ext uri="{BB962C8B-B14F-4D97-AF65-F5344CB8AC3E}">
        <p14:creationId xmlns:p14="http://schemas.microsoft.com/office/powerpoint/2010/main" val="913440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0167C53D-ECDD-4EFD-A913-B108DE3BDCD9}" type="datetimeFigureOut">
              <a:rPr lang="en-PH" smtClean="0"/>
              <a:t>18/03/2024</a:t>
            </a:fld>
            <a:endParaRPr lang="en-PH"/>
          </a:p>
        </p:txBody>
      </p:sp>
      <p:sp>
        <p:nvSpPr>
          <p:cNvPr id="9" name="Footer Placeholder 8"/>
          <p:cNvSpPr>
            <a:spLocks noGrp="1"/>
          </p:cNvSpPr>
          <p:nvPr>
            <p:ph type="ftr" sz="quarter" idx="11"/>
          </p:nvPr>
        </p:nvSpPr>
        <p:spPr/>
        <p:txBody>
          <a:bodyPr/>
          <a:lstStyle/>
          <a:p>
            <a:endParaRPr lang="en-PH"/>
          </a:p>
        </p:txBody>
      </p:sp>
      <p:sp>
        <p:nvSpPr>
          <p:cNvPr id="10" name="Slide Number Placeholder 9"/>
          <p:cNvSpPr>
            <a:spLocks noGrp="1"/>
          </p:cNvSpPr>
          <p:nvPr>
            <p:ph type="sldNum" sz="quarter" idx="12"/>
          </p:nvPr>
        </p:nvSpPr>
        <p:spPr/>
        <p:txBody>
          <a:bodyPr/>
          <a:lstStyle/>
          <a:p>
            <a:fld id="{0D8C34B2-B96E-41A3-B62E-A39AC1868E07}" type="slidenum">
              <a:rPr lang="en-PH" smtClean="0"/>
              <a:t>‹#›</a:t>
            </a:fld>
            <a:endParaRPr lang="en-PH"/>
          </a:p>
        </p:txBody>
      </p:sp>
    </p:spTree>
    <p:extLst>
      <p:ext uri="{BB962C8B-B14F-4D97-AF65-F5344CB8AC3E}">
        <p14:creationId xmlns:p14="http://schemas.microsoft.com/office/powerpoint/2010/main" val="2149464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0167C53D-ECDD-4EFD-A913-B108DE3BDCD9}" type="datetimeFigureOut">
              <a:rPr lang="en-PH" smtClean="0"/>
              <a:t>18/03/2024</a:t>
            </a:fld>
            <a:endParaRPr lang="en-PH"/>
          </a:p>
        </p:txBody>
      </p:sp>
      <p:sp>
        <p:nvSpPr>
          <p:cNvPr id="11" name="Footer Placeholder 10"/>
          <p:cNvSpPr>
            <a:spLocks noGrp="1"/>
          </p:cNvSpPr>
          <p:nvPr>
            <p:ph type="ftr" sz="quarter" idx="11"/>
          </p:nvPr>
        </p:nvSpPr>
        <p:spPr/>
        <p:txBody>
          <a:bodyPr/>
          <a:lstStyle/>
          <a:p>
            <a:endParaRPr lang="en-PH"/>
          </a:p>
        </p:txBody>
      </p:sp>
      <p:sp>
        <p:nvSpPr>
          <p:cNvPr id="12" name="Slide Number Placeholder 11"/>
          <p:cNvSpPr>
            <a:spLocks noGrp="1"/>
          </p:cNvSpPr>
          <p:nvPr>
            <p:ph type="sldNum" sz="quarter" idx="12"/>
          </p:nvPr>
        </p:nvSpPr>
        <p:spPr/>
        <p:txBody>
          <a:bodyPr/>
          <a:lstStyle/>
          <a:p>
            <a:fld id="{0D8C34B2-B96E-41A3-B62E-A39AC1868E07}" type="slidenum">
              <a:rPr lang="en-PH" smtClean="0"/>
              <a:t>‹#›</a:t>
            </a:fld>
            <a:endParaRPr lang="en-PH"/>
          </a:p>
        </p:txBody>
      </p:sp>
    </p:spTree>
    <p:extLst>
      <p:ext uri="{BB962C8B-B14F-4D97-AF65-F5344CB8AC3E}">
        <p14:creationId xmlns:p14="http://schemas.microsoft.com/office/powerpoint/2010/main" val="1793194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0167C53D-ECDD-4EFD-A913-B108DE3BDCD9}" type="datetimeFigureOut">
              <a:rPr lang="en-PH" smtClean="0"/>
              <a:t>18/03/2024</a:t>
            </a:fld>
            <a:endParaRPr lang="en-PH"/>
          </a:p>
        </p:txBody>
      </p:sp>
      <p:sp>
        <p:nvSpPr>
          <p:cNvPr id="7" name="Footer Placeholder 6"/>
          <p:cNvSpPr>
            <a:spLocks noGrp="1"/>
          </p:cNvSpPr>
          <p:nvPr>
            <p:ph type="ftr" sz="quarter" idx="11"/>
          </p:nvPr>
        </p:nvSpPr>
        <p:spPr/>
        <p:txBody>
          <a:bodyPr/>
          <a:lstStyle/>
          <a:p>
            <a:endParaRPr lang="en-PH"/>
          </a:p>
        </p:txBody>
      </p:sp>
      <p:sp>
        <p:nvSpPr>
          <p:cNvPr id="8" name="Slide Number Placeholder 7"/>
          <p:cNvSpPr>
            <a:spLocks noGrp="1"/>
          </p:cNvSpPr>
          <p:nvPr>
            <p:ph type="sldNum" sz="quarter" idx="12"/>
          </p:nvPr>
        </p:nvSpPr>
        <p:spPr/>
        <p:txBody>
          <a:bodyPr/>
          <a:lstStyle/>
          <a:p>
            <a:fld id="{0D8C34B2-B96E-41A3-B62E-A39AC1868E07}" type="slidenum">
              <a:rPr lang="en-PH" smtClean="0"/>
              <a:t>‹#›</a:t>
            </a:fld>
            <a:endParaRPr lang="en-PH"/>
          </a:p>
        </p:txBody>
      </p:sp>
    </p:spTree>
    <p:extLst>
      <p:ext uri="{BB962C8B-B14F-4D97-AF65-F5344CB8AC3E}">
        <p14:creationId xmlns:p14="http://schemas.microsoft.com/office/powerpoint/2010/main" val="2624388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167C53D-ECDD-4EFD-A913-B108DE3BDCD9}" type="datetimeFigureOut">
              <a:rPr lang="en-PH" smtClean="0"/>
              <a:t>18/03/2024</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0D8C34B2-B96E-41A3-B62E-A39AC1868E07}" type="slidenum">
              <a:rPr lang="en-PH" smtClean="0"/>
              <a:t>‹#›</a:t>
            </a:fld>
            <a:endParaRPr lang="en-PH"/>
          </a:p>
        </p:txBody>
      </p:sp>
    </p:spTree>
    <p:extLst>
      <p:ext uri="{BB962C8B-B14F-4D97-AF65-F5344CB8AC3E}">
        <p14:creationId xmlns:p14="http://schemas.microsoft.com/office/powerpoint/2010/main" val="216476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0167C53D-ECDD-4EFD-A913-B108DE3BDCD9}" type="datetimeFigureOut">
              <a:rPr lang="en-PH" smtClean="0"/>
              <a:t>18/03/2024</a:t>
            </a:fld>
            <a:endParaRPr lang="en-PH"/>
          </a:p>
        </p:txBody>
      </p:sp>
      <p:sp>
        <p:nvSpPr>
          <p:cNvPr id="9" name="Footer Placeholder 8"/>
          <p:cNvSpPr>
            <a:spLocks noGrp="1"/>
          </p:cNvSpPr>
          <p:nvPr>
            <p:ph type="ftr" sz="quarter" idx="11"/>
          </p:nvPr>
        </p:nvSpPr>
        <p:spPr/>
        <p:txBody>
          <a:bodyPr/>
          <a:lstStyle/>
          <a:p>
            <a:endParaRPr lang="en-PH"/>
          </a:p>
        </p:txBody>
      </p:sp>
      <p:sp>
        <p:nvSpPr>
          <p:cNvPr id="10" name="Slide Number Placeholder 9"/>
          <p:cNvSpPr>
            <a:spLocks noGrp="1"/>
          </p:cNvSpPr>
          <p:nvPr>
            <p:ph type="sldNum" sz="quarter" idx="12"/>
          </p:nvPr>
        </p:nvSpPr>
        <p:spPr/>
        <p:txBody>
          <a:bodyPr/>
          <a:lstStyle/>
          <a:p>
            <a:fld id="{0D8C34B2-B96E-41A3-B62E-A39AC1868E07}" type="slidenum">
              <a:rPr lang="en-PH" smtClean="0"/>
              <a:t>‹#›</a:t>
            </a:fld>
            <a:endParaRPr lang="en-PH"/>
          </a:p>
        </p:txBody>
      </p:sp>
    </p:spTree>
    <p:extLst>
      <p:ext uri="{BB962C8B-B14F-4D97-AF65-F5344CB8AC3E}">
        <p14:creationId xmlns:p14="http://schemas.microsoft.com/office/powerpoint/2010/main" val="2441936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0167C53D-ECDD-4EFD-A913-B108DE3BDCD9}" type="datetimeFigureOut">
              <a:rPr lang="en-PH" smtClean="0"/>
              <a:t>18/03/2024</a:t>
            </a:fld>
            <a:endParaRPr lang="en-PH"/>
          </a:p>
        </p:txBody>
      </p:sp>
      <p:sp>
        <p:nvSpPr>
          <p:cNvPr id="9" name="Footer Placeholder 8"/>
          <p:cNvSpPr>
            <a:spLocks noGrp="1"/>
          </p:cNvSpPr>
          <p:nvPr>
            <p:ph type="ftr" sz="quarter" idx="11"/>
          </p:nvPr>
        </p:nvSpPr>
        <p:spPr>
          <a:xfrm>
            <a:off x="3499101" y="6356350"/>
            <a:ext cx="5911517" cy="365125"/>
          </a:xfrm>
        </p:spPr>
        <p:txBody>
          <a:bodyPr/>
          <a:lstStyle/>
          <a:p>
            <a:endParaRPr lang="en-PH"/>
          </a:p>
        </p:txBody>
      </p:sp>
      <p:sp>
        <p:nvSpPr>
          <p:cNvPr id="10" name="Slide Number Placeholder 9"/>
          <p:cNvSpPr>
            <a:spLocks noGrp="1"/>
          </p:cNvSpPr>
          <p:nvPr>
            <p:ph type="sldNum" sz="quarter" idx="12"/>
          </p:nvPr>
        </p:nvSpPr>
        <p:spPr/>
        <p:txBody>
          <a:bodyPr/>
          <a:lstStyle/>
          <a:p>
            <a:fld id="{0D8C34B2-B96E-41A3-B62E-A39AC1868E07}" type="slidenum">
              <a:rPr lang="en-PH" smtClean="0"/>
              <a:t>‹#›</a:t>
            </a:fld>
            <a:endParaRPr lang="en-PH"/>
          </a:p>
        </p:txBody>
      </p:sp>
    </p:spTree>
    <p:extLst>
      <p:ext uri="{BB962C8B-B14F-4D97-AF65-F5344CB8AC3E}">
        <p14:creationId xmlns:p14="http://schemas.microsoft.com/office/powerpoint/2010/main" val="4279114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0167C53D-ECDD-4EFD-A913-B108DE3BDCD9}" type="datetimeFigureOut">
              <a:rPr lang="en-PH" smtClean="0"/>
              <a:t>18/03/2024</a:t>
            </a:fld>
            <a:endParaRPr lang="en-PH"/>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PH"/>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0D8C34B2-B96E-41A3-B62E-A39AC1868E07}" type="slidenum">
              <a:rPr lang="en-PH" smtClean="0"/>
              <a:t>‹#›</a:t>
            </a:fld>
            <a:endParaRPr lang="en-PH"/>
          </a:p>
        </p:txBody>
      </p:sp>
    </p:spTree>
    <p:extLst>
      <p:ext uri="{BB962C8B-B14F-4D97-AF65-F5344CB8AC3E}">
        <p14:creationId xmlns:p14="http://schemas.microsoft.com/office/powerpoint/2010/main" val="42156040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F4AD318-2FB6-4C6E-931E-58E404FA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1A118E35-1CBF-4863-8497-F4DF1A166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2" y="752748"/>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PH"/>
          </a:p>
        </p:txBody>
      </p:sp>
      <p:sp>
        <p:nvSpPr>
          <p:cNvPr id="12" name="Freeform: Shape 11">
            <a:extLst>
              <a:ext uri="{FF2B5EF4-FFF2-40B4-BE49-F238E27FC236}">
                <a16:creationId xmlns:a16="http://schemas.microsoft.com/office/drawing/2014/main" id="{6E187274-5DC2-4BE0-AF99-925D6D9735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7094" y="761999"/>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PH"/>
          </a:p>
        </p:txBody>
      </p:sp>
      <p:sp>
        <p:nvSpPr>
          <p:cNvPr id="2" name="Title 1">
            <a:extLst>
              <a:ext uri="{FF2B5EF4-FFF2-40B4-BE49-F238E27FC236}">
                <a16:creationId xmlns:a16="http://schemas.microsoft.com/office/drawing/2014/main" id="{FDFA03EB-F922-42C3-BE69-EE7A2C12B764}"/>
              </a:ext>
            </a:extLst>
          </p:cNvPr>
          <p:cNvSpPr>
            <a:spLocks noGrp="1"/>
          </p:cNvSpPr>
          <p:nvPr>
            <p:ph type="ctrTitle"/>
          </p:nvPr>
        </p:nvSpPr>
        <p:spPr>
          <a:xfrm>
            <a:off x="1069849" y="1298448"/>
            <a:ext cx="7056444" cy="3255264"/>
          </a:xfrm>
        </p:spPr>
        <p:txBody>
          <a:bodyPr>
            <a:normAutofit/>
          </a:bodyPr>
          <a:lstStyle/>
          <a:p>
            <a:pPr algn="r"/>
            <a:r>
              <a:rPr lang="en-PH" sz="5500">
                <a:solidFill>
                  <a:schemeClr val="accent1"/>
                </a:solidFill>
              </a:rPr>
              <a:t>ARF Policies and Procedures: Administrator Requirements</a:t>
            </a:r>
          </a:p>
        </p:txBody>
      </p:sp>
      <p:sp>
        <p:nvSpPr>
          <p:cNvPr id="3" name="Subtitle 2">
            <a:extLst>
              <a:ext uri="{FF2B5EF4-FFF2-40B4-BE49-F238E27FC236}">
                <a16:creationId xmlns:a16="http://schemas.microsoft.com/office/drawing/2014/main" id="{59263915-C1AF-4745-B2BA-BB7152C4430E}"/>
              </a:ext>
            </a:extLst>
          </p:cNvPr>
          <p:cNvSpPr>
            <a:spLocks noGrp="1"/>
          </p:cNvSpPr>
          <p:nvPr>
            <p:ph type="subTitle" idx="1"/>
          </p:nvPr>
        </p:nvSpPr>
        <p:spPr>
          <a:xfrm>
            <a:off x="8528702" y="4084889"/>
            <a:ext cx="3021621" cy="1709159"/>
          </a:xfrm>
        </p:spPr>
        <p:txBody>
          <a:bodyPr>
            <a:normAutofit/>
          </a:bodyPr>
          <a:lstStyle/>
          <a:p>
            <a:pPr algn="r"/>
            <a:endParaRPr lang="it-IT" sz="1800" dirty="0">
              <a:solidFill>
                <a:srgbClr val="FFFFFF"/>
              </a:solidFill>
            </a:endParaRPr>
          </a:p>
          <a:p>
            <a:pPr algn="r"/>
            <a:r>
              <a:rPr lang="it-IT" sz="1800" dirty="0">
                <a:solidFill>
                  <a:srgbClr val="FFFFFF"/>
                </a:solidFill>
              </a:rPr>
              <a:t>Authored by: Olympia Resol, RN, MPH, CRNI, CARN</a:t>
            </a:r>
          </a:p>
          <a:p>
            <a:pPr algn="r"/>
            <a:r>
              <a:rPr lang="it-IT" sz="1800" dirty="0">
                <a:solidFill>
                  <a:srgbClr val="FFFFFF"/>
                </a:solidFill>
              </a:rPr>
              <a:t>Edited by: Faith Masangcay</a:t>
            </a:r>
          </a:p>
        </p:txBody>
      </p:sp>
    </p:spTree>
    <p:extLst>
      <p:ext uri="{BB962C8B-B14F-4D97-AF65-F5344CB8AC3E}">
        <p14:creationId xmlns:p14="http://schemas.microsoft.com/office/powerpoint/2010/main" val="2959021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7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1000"/>
                                  </p:stCondLst>
                                  <p:iterate>
                                    <p:tmPct val="10000"/>
                                  </p:iterate>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700"/>
                                        <p:tgtEl>
                                          <p:spTgt spid="3">
                                            <p:txEl>
                                              <p:pRg st="2" end="2"/>
                                            </p:txEl>
                                          </p:spTgt>
                                        </p:tgtEl>
                                      </p:cBhvr>
                                    </p:animEffect>
                                  </p:childTnLst>
                                </p:cTn>
                              </p:par>
                              <p:par>
                                <p:cTn id="13" presetID="10" presetClass="entr" presetSubtype="0" fill="hold" grpId="0" nodeType="withEffect">
                                  <p:stCondLst>
                                    <p:cond delay="500"/>
                                  </p:stCondLst>
                                  <p:iterate>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E9F5D7F-1BBC-4096-ADA7-AA9C9E4D2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6D370DD-716B-4528-B475-331F84CEA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9514" y="758953"/>
            <a:ext cx="7052486"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PH"/>
          </a:p>
        </p:txBody>
      </p:sp>
      <p:sp>
        <p:nvSpPr>
          <p:cNvPr id="2" name="Title 1">
            <a:extLst>
              <a:ext uri="{FF2B5EF4-FFF2-40B4-BE49-F238E27FC236}">
                <a16:creationId xmlns:a16="http://schemas.microsoft.com/office/drawing/2014/main" id="{F65A80D5-1343-4517-85BB-BFDBDF1C0F71}"/>
              </a:ext>
            </a:extLst>
          </p:cNvPr>
          <p:cNvSpPr>
            <a:spLocks noGrp="1"/>
          </p:cNvSpPr>
          <p:nvPr>
            <p:ph type="title"/>
          </p:nvPr>
        </p:nvSpPr>
        <p:spPr>
          <a:xfrm>
            <a:off x="5451642" y="1123837"/>
            <a:ext cx="6451110" cy="1255469"/>
          </a:xfrm>
        </p:spPr>
        <p:txBody>
          <a:bodyPr>
            <a:normAutofit/>
          </a:bodyPr>
          <a:lstStyle/>
          <a:p>
            <a:r>
              <a:rPr lang="en-US"/>
              <a:t>Introduction</a:t>
            </a:r>
            <a:endParaRPr lang="en-PH"/>
          </a:p>
        </p:txBody>
      </p:sp>
      <p:sp>
        <p:nvSpPr>
          <p:cNvPr id="14" name="Rectangle 13">
            <a:extLst>
              <a:ext uri="{FF2B5EF4-FFF2-40B4-BE49-F238E27FC236}">
                <a16:creationId xmlns:a16="http://schemas.microsoft.com/office/drawing/2014/main" id="{E79D076F-656A-4CD9-83AD-AF8F4B28C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2"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PH"/>
          </a:p>
        </p:txBody>
      </p:sp>
      <p:pic>
        <p:nvPicPr>
          <p:cNvPr id="7" name="Graphic 6" descr="Schoolhouse">
            <a:extLst>
              <a:ext uri="{FF2B5EF4-FFF2-40B4-BE49-F238E27FC236}">
                <a16:creationId xmlns:a16="http://schemas.microsoft.com/office/drawing/2014/main" id="{7DFC9416-944F-9684-0D6E-232D23BB919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60771" y="1535135"/>
            <a:ext cx="3778286" cy="3778286"/>
          </a:xfrm>
          <a:prstGeom prst="rect">
            <a:avLst/>
          </a:prstGeom>
        </p:spPr>
      </p:pic>
      <p:sp>
        <p:nvSpPr>
          <p:cNvPr id="3" name="Content Placeholder 2">
            <a:extLst>
              <a:ext uri="{FF2B5EF4-FFF2-40B4-BE49-F238E27FC236}">
                <a16:creationId xmlns:a16="http://schemas.microsoft.com/office/drawing/2014/main" id="{6DD91749-69B0-47A7-AECC-6FE5DBDCA1E1}"/>
              </a:ext>
            </a:extLst>
          </p:cNvPr>
          <p:cNvSpPr>
            <a:spLocks noGrp="1"/>
          </p:cNvSpPr>
          <p:nvPr>
            <p:ph idx="1"/>
          </p:nvPr>
        </p:nvSpPr>
        <p:spPr>
          <a:xfrm>
            <a:off x="5451644" y="2510395"/>
            <a:ext cx="6451109" cy="3274586"/>
          </a:xfrm>
        </p:spPr>
        <p:txBody>
          <a:bodyPr anchor="t">
            <a:normAutofit/>
          </a:bodyPr>
          <a:lstStyle/>
          <a:p>
            <a:pPr marL="0" indent="0">
              <a:buNone/>
            </a:pPr>
            <a:r>
              <a:rPr lang="en-US" dirty="0">
                <a:solidFill>
                  <a:srgbClr val="FFFFFF"/>
                </a:solidFill>
              </a:rPr>
              <a:t>This 2-hour training course underscores particular sections of </a:t>
            </a:r>
            <a:r>
              <a:rPr lang="en-US" i="1" dirty="0">
                <a:solidFill>
                  <a:srgbClr val="FFFFFF"/>
                </a:solidFill>
              </a:rPr>
              <a:t>Title 22, Division 6, Chapter 6. Adult Residential Facilities</a:t>
            </a:r>
            <a:r>
              <a:rPr lang="en-US" dirty="0">
                <a:solidFill>
                  <a:srgbClr val="FFFFFF"/>
                </a:solidFill>
              </a:rPr>
              <a:t>. It will cover Administrator Qualifications and Duties, Administrator Certification Requirements, Administrator Recertification Requirements, Administrator Certificate Denial or Revocation, and Administrator Certificate Forfeiture.</a:t>
            </a:r>
          </a:p>
        </p:txBody>
      </p:sp>
    </p:spTree>
    <p:extLst>
      <p:ext uri="{BB962C8B-B14F-4D97-AF65-F5344CB8AC3E}">
        <p14:creationId xmlns:p14="http://schemas.microsoft.com/office/powerpoint/2010/main" val="3597198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10905976"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F65A80D5-1343-4517-85BB-BFDBDF1C0F71}"/>
              </a:ext>
            </a:extLst>
          </p:cNvPr>
          <p:cNvSpPr>
            <a:spLocks noGrp="1"/>
          </p:cNvSpPr>
          <p:nvPr>
            <p:ph type="title"/>
          </p:nvPr>
        </p:nvSpPr>
        <p:spPr>
          <a:xfrm>
            <a:off x="1600754" y="1087374"/>
            <a:ext cx="8983489" cy="1000978"/>
          </a:xfrm>
        </p:spPr>
        <p:txBody>
          <a:bodyPr>
            <a:normAutofit/>
          </a:bodyPr>
          <a:lstStyle/>
          <a:p>
            <a:r>
              <a:rPr lang="en-US"/>
              <a:t>Objectives</a:t>
            </a:r>
            <a:endParaRPr lang="en-PH"/>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4533" y="758952"/>
            <a:ext cx="1185379"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PH"/>
          </a:p>
        </p:txBody>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3" y="2526526"/>
            <a:ext cx="1169701"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PH"/>
          </a:p>
        </p:txBody>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79019" y="2526526"/>
            <a:ext cx="10920893"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6DD91749-69B0-47A7-AECC-6FE5DBDCA1E1}"/>
              </a:ext>
            </a:extLst>
          </p:cNvPr>
          <p:cNvSpPr>
            <a:spLocks noGrp="1"/>
          </p:cNvSpPr>
          <p:nvPr>
            <p:ph idx="1"/>
          </p:nvPr>
        </p:nvSpPr>
        <p:spPr>
          <a:xfrm>
            <a:off x="1600753" y="2535446"/>
            <a:ext cx="8983489" cy="3554457"/>
          </a:xfrm>
        </p:spPr>
        <p:txBody>
          <a:bodyPr>
            <a:normAutofit/>
          </a:bodyPr>
          <a:lstStyle/>
          <a:p>
            <a:pPr marL="0" indent="0">
              <a:buNone/>
            </a:pPr>
            <a:r>
              <a:rPr lang="en-US">
                <a:solidFill>
                  <a:schemeClr val="tx1"/>
                </a:solidFill>
              </a:rPr>
              <a:t>At the end of the course, the student able to identify these policies and procedures that are specific to adult residential facility (ARF) administrators:</a:t>
            </a:r>
          </a:p>
          <a:p>
            <a:r>
              <a:rPr lang="en-US">
                <a:solidFill>
                  <a:schemeClr val="tx1"/>
                </a:solidFill>
              </a:rPr>
              <a:t>Administrator Qualifications and Duties</a:t>
            </a:r>
          </a:p>
          <a:p>
            <a:r>
              <a:rPr lang="en-US">
                <a:solidFill>
                  <a:schemeClr val="tx1"/>
                </a:solidFill>
              </a:rPr>
              <a:t>Administrator Certification Requirements</a:t>
            </a:r>
          </a:p>
          <a:p>
            <a:r>
              <a:rPr lang="en-US">
                <a:solidFill>
                  <a:schemeClr val="tx1"/>
                </a:solidFill>
              </a:rPr>
              <a:t>Administrator Recertification Requirements</a:t>
            </a:r>
          </a:p>
          <a:p>
            <a:r>
              <a:rPr lang="en-US">
                <a:solidFill>
                  <a:schemeClr val="tx1"/>
                </a:solidFill>
              </a:rPr>
              <a:t>Administrator Certificate Denial or Revocation</a:t>
            </a:r>
          </a:p>
          <a:p>
            <a:r>
              <a:rPr lang="en-US">
                <a:solidFill>
                  <a:schemeClr val="tx1"/>
                </a:solidFill>
              </a:rPr>
              <a:t>Administrator Certificate Forfeiture</a:t>
            </a:r>
          </a:p>
        </p:txBody>
      </p:sp>
    </p:spTree>
    <p:extLst>
      <p:ext uri="{BB962C8B-B14F-4D97-AF65-F5344CB8AC3E}">
        <p14:creationId xmlns:p14="http://schemas.microsoft.com/office/powerpoint/2010/main" val="2383379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C5167F-24D9-4A2D-B992-E56DED29DD3E}"/>
              </a:ext>
            </a:extLst>
          </p:cNvPr>
          <p:cNvSpPr>
            <a:spLocks noGrp="1"/>
          </p:cNvSpPr>
          <p:nvPr>
            <p:ph type="body" idx="1"/>
          </p:nvPr>
        </p:nvSpPr>
        <p:spPr>
          <a:xfrm>
            <a:off x="3886200" y="876300"/>
            <a:ext cx="7315200" cy="5105400"/>
          </a:xfrm>
        </p:spPr>
        <p:txBody>
          <a:bodyPr>
            <a:normAutofit/>
          </a:bodyPr>
          <a:lstStyle/>
          <a:p>
            <a:pPr rtl="0">
              <a:spcBef>
                <a:spcPts val="0"/>
              </a:spcBef>
              <a:spcAft>
                <a:spcPts val="0"/>
              </a:spcAft>
            </a:pPr>
            <a:r>
              <a:rPr lang="en-US" sz="2400" b="1" i="0" u="none" strike="noStrike" dirty="0">
                <a:solidFill>
                  <a:srgbClr val="000000"/>
                </a:solidFill>
                <a:effectLst/>
              </a:rPr>
              <a:t>Welcome and Course Overview</a:t>
            </a:r>
            <a:endParaRPr lang="en-US" sz="2400" b="1" dirty="0">
              <a:effectLst/>
            </a:endParaRPr>
          </a:p>
          <a:p>
            <a:pPr rtl="0">
              <a:spcBef>
                <a:spcPts val="0"/>
              </a:spcBef>
              <a:spcAft>
                <a:spcPts val="800"/>
              </a:spcAft>
            </a:pPr>
            <a:endParaRPr lang="en-US" sz="2000" b="0" i="0" u="none" strike="noStrike" dirty="0">
              <a:solidFill>
                <a:srgbClr val="000000"/>
              </a:solidFill>
              <a:effectLst/>
            </a:endParaRPr>
          </a:p>
          <a:p>
            <a:pPr rtl="0">
              <a:spcBef>
                <a:spcPts val="0"/>
              </a:spcBef>
              <a:spcAft>
                <a:spcPts val="800"/>
              </a:spcAft>
            </a:pPr>
            <a:r>
              <a:rPr lang="en-US" sz="2000" b="0" i="0" u="none" strike="noStrike" dirty="0">
                <a:solidFill>
                  <a:srgbClr val="000000"/>
                </a:solidFill>
                <a:effectLst/>
              </a:rPr>
              <a:t>Welcome, administrators, to our online course on Understanding Administrator Certification and Duties in Adult Residential Facilities. I'm thrilled to have you all here today as we embark on this journey to enhance your knowledge and skills as ARF administrators.</a:t>
            </a:r>
          </a:p>
          <a:p>
            <a:pPr rtl="0">
              <a:spcBef>
                <a:spcPts val="0"/>
              </a:spcBef>
              <a:spcAft>
                <a:spcPts val="800"/>
              </a:spcAft>
            </a:pPr>
            <a:endParaRPr lang="en-US" sz="2000" dirty="0">
              <a:solidFill>
                <a:srgbClr val="000000"/>
              </a:solidFill>
            </a:endParaRPr>
          </a:p>
          <a:p>
            <a:pPr rtl="0">
              <a:spcBef>
                <a:spcPts val="0"/>
              </a:spcBef>
              <a:spcAft>
                <a:spcPts val="800"/>
              </a:spcAft>
            </a:pPr>
            <a:r>
              <a:rPr lang="en-US" sz="2000" b="0" i="0" u="none" strike="noStrike" dirty="0">
                <a:solidFill>
                  <a:srgbClr val="000000"/>
                </a:solidFill>
                <a:effectLst/>
              </a:rPr>
              <a:t>As professionals in the field of adult residential care, you play a vital role in ensuring the well-being and quality of life for residents under your care. This course is designed to equip you with the necessary information and skills to excel in your role, ultimately leading to improved outcomes for both residents and facilities alike.</a:t>
            </a:r>
            <a:endParaRPr lang="en-US" sz="2000" b="0" dirty="0">
              <a:effectLst/>
            </a:endParaRPr>
          </a:p>
        </p:txBody>
      </p:sp>
      <p:sp>
        <p:nvSpPr>
          <p:cNvPr id="4" name="Google Shape;189;p22">
            <a:extLst>
              <a:ext uri="{FF2B5EF4-FFF2-40B4-BE49-F238E27FC236}">
                <a16:creationId xmlns:a16="http://schemas.microsoft.com/office/drawing/2014/main" id="{04F4FC0D-DDB7-07E5-5178-DA69DE072497}"/>
              </a:ext>
            </a:extLst>
          </p:cNvPr>
          <p:cNvSpPr txBox="1">
            <a:spLocks/>
          </p:cNvSpPr>
          <p:nvPr/>
        </p:nvSpPr>
        <p:spPr>
          <a:xfrm>
            <a:off x="359925" y="876300"/>
            <a:ext cx="2743200" cy="5105400"/>
          </a:xfrm>
          <a:prstGeom prst="rect">
            <a:avLst/>
          </a:prstGeom>
          <a:noFill/>
          <a:ln>
            <a:noFill/>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pPr>
              <a:spcBef>
                <a:spcPts val="0"/>
              </a:spcBef>
              <a:buClr>
                <a:srgbClr val="FFFFFF"/>
              </a:buClr>
              <a:buSzPts val="3200"/>
              <a:buFont typeface="Corbel"/>
              <a:buNone/>
            </a:pPr>
            <a:r>
              <a:rPr lang="en-US" sz="3200" dirty="0">
                <a:solidFill>
                  <a:srgbClr val="FFFFFF"/>
                </a:solidFill>
              </a:rPr>
              <a:t>Article 6. Continuing Requirements</a:t>
            </a:r>
            <a:endParaRPr lang="en-US" dirty="0"/>
          </a:p>
        </p:txBody>
      </p:sp>
    </p:spTree>
    <p:extLst>
      <p:ext uri="{BB962C8B-B14F-4D97-AF65-F5344CB8AC3E}">
        <p14:creationId xmlns:p14="http://schemas.microsoft.com/office/powerpoint/2010/main" val="3011369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C5167F-24D9-4A2D-B992-E56DED29DD3E}"/>
              </a:ext>
            </a:extLst>
          </p:cNvPr>
          <p:cNvSpPr>
            <a:spLocks noGrp="1"/>
          </p:cNvSpPr>
          <p:nvPr>
            <p:ph type="body" idx="1"/>
          </p:nvPr>
        </p:nvSpPr>
        <p:spPr>
          <a:xfrm>
            <a:off x="3886200" y="876300"/>
            <a:ext cx="7315200" cy="5105400"/>
          </a:xfrm>
        </p:spPr>
        <p:txBody>
          <a:bodyPr>
            <a:normAutofit/>
          </a:bodyPr>
          <a:lstStyle/>
          <a:p>
            <a:pPr rtl="0">
              <a:spcBef>
                <a:spcPts val="0"/>
              </a:spcBef>
              <a:spcAft>
                <a:spcPts val="0"/>
              </a:spcAft>
            </a:pPr>
            <a:r>
              <a:rPr lang="en-US" sz="2400" b="1" i="0" u="none" strike="noStrike" dirty="0">
                <a:solidFill>
                  <a:srgbClr val="000000"/>
                </a:solidFill>
                <a:effectLst/>
              </a:rPr>
              <a:t>Importance of Administrator Qualifications and Duties</a:t>
            </a:r>
          </a:p>
          <a:p>
            <a:pPr rtl="0">
              <a:spcBef>
                <a:spcPts val="0"/>
              </a:spcBef>
              <a:spcAft>
                <a:spcPts val="0"/>
              </a:spcAft>
            </a:pPr>
            <a:endParaRPr lang="en-US" sz="2000" i="0" u="none" strike="noStrike" dirty="0">
              <a:solidFill>
                <a:srgbClr val="000000"/>
              </a:solidFill>
              <a:effectLst/>
            </a:endParaRPr>
          </a:p>
          <a:p>
            <a:pPr rtl="0">
              <a:spcBef>
                <a:spcPts val="0"/>
              </a:spcBef>
              <a:spcAft>
                <a:spcPts val="0"/>
              </a:spcAft>
            </a:pPr>
            <a:r>
              <a:rPr lang="en-US" sz="2000" i="0" u="none" strike="noStrike" dirty="0">
                <a:solidFill>
                  <a:srgbClr val="000000"/>
                </a:solidFill>
                <a:effectLst/>
              </a:rPr>
              <a:t>Before we delve into the specifics of certification requirements and duties, let's take a moment to reflect on the critical importance of your role as ARF administrators. As leaders within your facilities, you are responsible for overseeing every aspect of operations, from staff management to resident care and compliance with regulations.</a:t>
            </a:r>
          </a:p>
          <a:p>
            <a:pPr rtl="0">
              <a:spcBef>
                <a:spcPts val="0"/>
              </a:spcBef>
              <a:spcAft>
                <a:spcPts val="0"/>
              </a:spcAft>
            </a:pPr>
            <a:endParaRPr lang="en-US" sz="2000" i="0" u="none" strike="noStrike" dirty="0">
              <a:solidFill>
                <a:srgbClr val="000000"/>
              </a:solidFill>
              <a:effectLst/>
            </a:endParaRPr>
          </a:p>
          <a:p>
            <a:pPr rtl="0">
              <a:spcBef>
                <a:spcPts val="0"/>
              </a:spcBef>
              <a:spcAft>
                <a:spcPts val="0"/>
              </a:spcAft>
            </a:pPr>
            <a:r>
              <a:rPr lang="en-US" sz="2000" i="0" u="none" strike="noStrike" dirty="0">
                <a:solidFill>
                  <a:srgbClr val="000000"/>
                </a:solidFill>
                <a:effectLst/>
              </a:rPr>
              <a:t>Your qualifications, experience, and dedication directly impact the quality of care provided to residents. By ensuring that you are well-equipped with the necessary knowledge and skills, we can collectively work towards maintaining high standards of care and creating environments where residents feel safe, supported, and valued.</a:t>
            </a:r>
          </a:p>
        </p:txBody>
      </p:sp>
      <p:sp>
        <p:nvSpPr>
          <p:cNvPr id="4" name="Google Shape;189;p22">
            <a:extLst>
              <a:ext uri="{FF2B5EF4-FFF2-40B4-BE49-F238E27FC236}">
                <a16:creationId xmlns:a16="http://schemas.microsoft.com/office/drawing/2014/main" id="{04F4FC0D-DDB7-07E5-5178-DA69DE072497}"/>
              </a:ext>
            </a:extLst>
          </p:cNvPr>
          <p:cNvSpPr txBox="1">
            <a:spLocks/>
          </p:cNvSpPr>
          <p:nvPr/>
        </p:nvSpPr>
        <p:spPr>
          <a:xfrm>
            <a:off x="359925" y="876300"/>
            <a:ext cx="2743200" cy="5105400"/>
          </a:xfrm>
          <a:prstGeom prst="rect">
            <a:avLst/>
          </a:prstGeom>
          <a:noFill/>
          <a:ln>
            <a:noFill/>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pPr>
              <a:spcBef>
                <a:spcPts val="0"/>
              </a:spcBef>
              <a:buClr>
                <a:srgbClr val="FFFFFF"/>
              </a:buClr>
              <a:buSzPts val="3200"/>
              <a:buFont typeface="Corbel"/>
              <a:buNone/>
            </a:pPr>
            <a:r>
              <a:rPr lang="en-US" sz="3200" dirty="0">
                <a:solidFill>
                  <a:srgbClr val="FFFFFF"/>
                </a:solidFill>
              </a:rPr>
              <a:t>Article 6. Continuing Requirements</a:t>
            </a:r>
            <a:endParaRPr lang="en-US" dirty="0"/>
          </a:p>
        </p:txBody>
      </p:sp>
    </p:spTree>
    <p:extLst>
      <p:ext uri="{BB962C8B-B14F-4D97-AF65-F5344CB8AC3E}">
        <p14:creationId xmlns:p14="http://schemas.microsoft.com/office/powerpoint/2010/main" val="624689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C5167F-24D9-4A2D-B992-E56DED29DD3E}"/>
              </a:ext>
            </a:extLst>
          </p:cNvPr>
          <p:cNvSpPr>
            <a:spLocks noGrp="1"/>
          </p:cNvSpPr>
          <p:nvPr>
            <p:ph type="body" idx="1"/>
          </p:nvPr>
        </p:nvSpPr>
        <p:spPr>
          <a:xfrm>
            <a:off x="3886200" y="876300"/>
            <a:ext cx="7315200" cy="5105400"/>
          </a:xfrm>
        </p:spPr>
        <p:txBody>
          <a:bodyPr>
            <a:normAutofit lnSpcReduction="10000"/>
          </a:bodyPr>
          <a:lstStyle/>
          <a:p>
            <a:pPr rtl="0">
              <a:spcBef>
                <a:spcPts val="0"/>
              </a:spcBef>
              <a:spcAft>
                <a:spcPts val="0"/>
              </a:spcAft>
            </a:pPr>
            <a:r>
              <a:rPr lang="en-US" sz="2400" b="1" i="0" u="none" strike="noStrike" dirty="0">
                <a:solidFill>
                  <a:srgbClr val="000000"/>
                </a:solidFill>
                <a:effectLst/>
              </a:rPr>
              <a:t>Brief Introduction to Course Topics</a:t>
            </a:r>
          </a:p>
          <a:p>
            <a:pPr rtl="0">
              <a:spcBef>
                <a:spcPts val="0"/>
              </a:spcBef>
              <a:spcAft>
                <a:spcPts val="0"/>
              </a:spcAft>
            </a:pPr>
            <a:endParaRPr lang="en-US" sz="2000" i="0" u="none" strike="noStrike" dirty="0">
              <a:solidFill>
                <a:srgbClr val="000000"/>
              </a:solidFill>
              <a:effectLst/>
            </a:endParaRPr>
          </a:p>
          <a:p>
            <a:pPr rtl="0">
              <a:spcBef>
                <a:spcPts val="0"/>
              </a:spcBef>
              <a:spcAft>
                <a:spcPts val="0"/>
              </a:spcAft>
            </a:pPr>
            <a:r>
              <a:rPr lang="en-US" sz="2000" i="0" u="none" strike="noStrike" dirty="0">
                <a:solidFill>
                  <a:srgbClr val="000000"/>
                </a:solidFill>
                <a:effectLst/>
              </a:rPr>
              <a:t>Over the next two hours, we will cover a range of topics essential to your role as ARF administrators. We'll begin by exploring the qualifications and duties expected of administrators, followed by a deep dive into certification and recertification requirements. We'll also discuss potential challenges such as certificate denial or revocation and the concept of certificate forfeiture.</a:t>
            </a:r>
          </a:p>
          <a:p>
            <a:pPr rtl="0">
              <a:spcBef>
                <a:spcPts val="0"/>
              </a:spcBef>
              <a:spcAft>
                <a:spcPts val="0"/>
              </a:spcAft>
            </a:pPr>
            <a:endParaRPr lang="en-US" sz="2000" i="0" u="none" strike="noStrike" dirty="0">
              <a:solidFill>
                <a:srgbClr val="000000"/>
              </a:solidFill>
              <a:effectLst/>
            </a:endParaRPr>
          </a:p>
          <a:p>
            <a:pPr rtl="0">
              <a:spcBef>
                <a:spcPts val="0"/>
              </a:spcBef>
              <a:spcAft>
                <a:spcPts val="0"/>
              </a:spcAft>
            </a:pPr>
            <a:r>
              <a:rPr lang="en-US" sz="2000" i="0" u="none" strike="noStrike" dirty="0">
                <a:solidFill>
                  <a:srgbClr val="000000"/>
                </a:solidFill>
                <a:effectLst/>
              </a:rPr>
              <a:t>Through interactive discussions, real-life scenarios, and practical insights, you will gain valuable insights and strategies that you can apply directly to your facilities. Our goal is for you to leave this course feeling empowered and equipped to navigate the complexities of your role with confidence and competence.</a:t>
            </a:r>
          </a:p>
          <a:p>
            <a:pPr rtl="0">
              <a:spcBef>
                <a:spcPts val="0"/>
              </a:spcBef>
              <a:spcAft>
                <a:spcPts val="0"/>
              </a:spcAft>
            </a:pPr>
            <a:endParaRPr lang="en-US" sz="2000" i="0" u="none" strike="noStrike" dirty="0">
              <a:solidFill>
                <a:srgbClr val="000000"/>
              </a:solidFill>
              <a:effectLst/>
            </a:endParaRPr>
          </a:p>
          <a:p>
            <a:pPr rtl="0">
              <a:spcBef>
                <a:spcPts val="0"/>
              </a:spcBef>
              <a:spcAft>
                <a:spcPts val="0"/>
              </a:spcAft>
            </a:pPr>
            <a:r>
              <a:rPr lang="en-US" sz="2000" i="0" u="none" strike="noStrike" dirty="0">
                <a:solidFill>
                  <a:srgbClr val="000000"/>
                </a:solidFill>
                <a:effectLst/>
              </a:rPr>
              <a:t>So, let's dive in and explore the world of ARF administration together. Your dedication to excellence in care is commendable, and I'm excited to see how this course will enhance your capabilities and positively impact the lives of those you serve. Thank you for joining us today, and let's make the most of this learning experience!</a:t>
            </a:r>
          </a:p>
        </p:txBody>
      </p:sp>
      <p:sp>
        <p:nvSpPr>
          <p:cNvPr id="4" name="Google Shape;189;p22">
            <a:extLst>
              <a:ext uri="{FF2B5EF4-FFF2-40B4-BE49-F238E27FC236}">
                <a16:creationId xmlns:a16="http://schemas.microsoft.com/office/drawing/2014/main" id="{04F4FC0D-DDB7-07E5-5178-DA69DE072497}"/>
              </a:ext>
            </a:extLst>
          </p:cNvPr>
          <p:cNvSpPr txBox="1">
            <a:spLocks/>
          </p:cNvSpPr>
          <p:nvPr/>
        </p:nvSpPr>
        <p:spPr>
          <a:xfrm>
            <a:off x="359925" y="876300"/>
            <a:ext cx="2743200" cy="5105400"/>
          </a:xfrm>
          <a:prstGeom prst="rect">
            <a:avLst/>
          </a:prstGeom>
          <a:noFill/>
          <a:ln>
            <a:noFill/>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5900" b="0" kern="1200" spc="-100" baseline="0">
                <a:solidFill>
                  <a:schemeClr val="tx1">
                    <a:lumMod val="65000"/>
                    <a:lumOff val="35000"/>
                  </a:schemeClr>
                </a:solidFill>
                <a:latin typeface="+mj-lt"/>
                <a:ea typeface="+mj-ea"/>
                <a:cs typeface="+mj-cs"/>
              </a:defRPr>
            </a:lvl1pPr>
          </a:lstStyle>
          <a:p>
            <a:pPr>
              <a:spcBef>
                <a:spcPts val="0"/>
              </a:spcBef>
              <a:buClr>
                <a:srgbClr val="FFFFFF"/>
              </a:buClr>
              <a:buSzPts val="3200"/>
              <a:buFont typeface="Corbel"/>
              <a:buNone/>
            </a:pPr>
            <a:r>
              <a:rPr lang="en-US" sz="3200" dirty="0">
                <a:solidFill>
                  <a:srgbClr val="FFFFFF"/>
                </a:solidFill>
              </a:rPr>
              <a:t>Article 6. Continuing Requirements</a:t>
            </a:r>
            <a:endParaRPr lang="en-US" dirty="0"/>
          </a:p>
        </p:txBody>
      </p:sp>
    </p:spTree>
    <p:extLst>
      <p:ext uri="{BB962C8B-B14F-4D97-AF65-F5344CB8AC3E}">
        <p14:creationId xmlns:p14="http://schemas.microsoft.com/office/powerpoint/2010/main" val="835532930"/>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738</TotalTime>
  <Words>539</Words>
  <Application>Microsoft Office PowerPoint</Application>
  <PresentationFormat>Widescreen</PresentationFormat>
  <Paragraphs>33</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Corbel</vt:lpstr>
      <vt:lpstr>Wingdings 2</vt:lpstr>
      <vt:lpstr>Frame</vt:lpstr>
      <vt:lpstr>ARF Policies and Procedures: Administrator Requirements</vt:lpstr>
      <vt:lpstr>Introduction</vt:lpstr>
      <vt:lpstr>Objectives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ARF Policies and Procedures</dc:title>
  <dc:creator>John Renzo</dc:creator>
  <cp:lastModifiedBy>Faith Angel Masangcay</cp:lastModifiedBy>
  <cp:revision>23</cp:revision>
  <dcterms:created xsi:type="dcterms:W3CDTF">2021-09-12T13:40:12Z</dcterms:created>
  <dcterms:modified xsi:type="dcterms:W3CDTF">2024-03-18T02:45:23Z</dcterms:modified>
</cp:coreProperties>
</file>